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Lst>
  <p:notesMasterIdLst>
    <p:notesMasterId r:id="rId38"/>
  </p:notesMasterIdLst>
  <p:handoutMasterIdLst>
    <p:handoutMasterId r:id="rId39"/>
  </p:handoutMasterIdLst>
  <p:sldIdLst>
    <p:sldId id="264" r:id="rId5"/>
    <p:sldId id="276" r:id="rId6"/>
    <p:sldId id="277" r:id="rId7"/>
    <p:sldId id="278" r:id="rId8"/>
    <p:sldId id="279" r:id="rId9"/>
    <p:sldId id="268" r:id="rId10"/>
    <p:sldId id="281" r:id="rId11"/>
    <p:sldId id="282" r:id="rId12"/>
    <p:sldId id="283" r:id="rId13"/>
    <p:sldId id="284" r:id="rId14"/>
    <p:sldId id="285" r:id="rId15"/>
    <p:sldId id="286" r:id="rId16"/>
    <p:sldId id="266" r:id="rId17"/>
    <p:sldId id="287" r:id="rId18"/>
    <p:sldId id="288" r:id="rId19"/>
    <p:sldId id="269" r:id="rId20"/>
    <p:sldId id="270" r:id="rId21"/>
    <p:sldId id="293" r:id="rId22"/>
    <p:sldId id="302" r:id="rId23"/>
    <p:sldId id="294" r:id="rId24"/>
    <p:sldId id="303" r:id="rId25"/>
    <p:sldId id="295" r:id="rId26"/>
    <p:sldId id="296" r:id="rId27"/>
    <p:sldId id="297" r:id="rId28"/>
    <p:sldId id="299" r:id="rId29"/>
    <p:sldId id="298" r:id="rId30"/>
    <p:sldId id="289" r:id="rId31"/>
    <p:sldId id="290" r:id="rId32"/>
    <p:sldId id="291" r:id="rId33"/>
    <p:sldId id="292" r:id="rId34"/>
    <p:sldId id="300" r:id="rId35"/>
    <p:sldId id="280" r:id="rId36"/>
    <p:sldId id="274" r:id="rId37"/>
  </p:sldIdLst>
  <p:sldSz cx="12188825" cy="6858000"/>
  <p:notesSz cx="6858000" cy="9144000"/>
  <p:defaultTextStyle>
    <a:defPPr rtl="0">
      <a:defRPr lang="zh-cn"/>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9" pos="3839" userDrawn="1">
          <p15:clr>
            <a:srgbClr val="A4A3A4"/>
          </p15:clr>
        </p15:guide>
        <p15:guide id="10"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4"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8" autoAdjust="0"/>
    <p:restoredTop sz="94660"/>
  </p:normalViewPr>
  <p:slideViewPr>
    <p:cSldViewPr showGuides="1">
      <p:cViewPr varScale="1">
        <p:scale>
          <a:sx n="75" d="100"/>
          <a:sy n="75" d="100"/>
        </p:scale>
        <p:origin x="72" y="90"/>
      </p:cViewPr>
      <p:guideLst>
        <p:guide pos="3839"/>
        <p:guide orient="horz" pos="2160"/>
      </p:guideLst>
    </p:cSldViewPr>
  </p:slideViewPr>
  <p:notesTextViewPr>
    <p:cViewPr>
      <p:scale>
        <a:sx n="1" d="1"/>
        <a:sy n="1" d="1"/>
      </p:scale>
      <p:origin x="0" y="0"/>
    </p:cViewPr>
  </p:notesTextViewPr>
  <p:notesViewPr>
    <p:cSldViewPr>
      <p:cViewPr varScale="1">
        <p:scale>
          <a:sx n="87" d="100"/>
          <a:sy n="87" d="100"/>
        </p:scale>
        <p:origin x="3840"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8-09-20T19:40:35.615" idx="1">
    <p:pos x="4978" y="1805"/>
    <p:text>期刊论文，专利文献，科技报告，学位论文</p:text>
    <p:extLst>
      <p:ext uri="{C676402C-5697-4E1C-873F-D02D1690AC5C}">
        <p15:threadingInfo xmlns:p15="http://schemas.microsoft.com/office/powerpoint/2012/main" timeZoneBias="-480"/>
      </p:ext>
    </p:extLst>
  </p:cm>
  <p:cm authorId="2" dt="2018-09-20T19:41:14.782" idx="2">
    <p:pos x="6747" y="2837"/>
    <p:text>目录，索引，文摘</p:text>
    <p:extLst>
      <p:ext uri="{C676402C-5697-4E1C-873F-D02D1690AC5C}">
        <p15:threadingInfo xmlns:p15="http://schemas.microsoft.com/office/powerpoint/2012/main" timeZoneBias="-480"/>
      </p:ext>
    </p:extLst>
  </p:cm>
  <p:cm authorId="2" dt="2018-09-20T19:42:34.130" idx="3">
    <p:pos x="3253" y="3947"/>
    <p:text>综述，评论，评述，进展，动态</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18-09-20T20:23:08.537" idx="4">
    <p:pos x="10" y="10"/>
    <p:text>研究课题-已知线索-检索工具-获取原文</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lang="zh-CN" altLang="en-US" dirty="0">
              <a:solidFill>
                <a:schemeClr val="tx2"/>
              </a:solidFill>
              <a:latin typeface="微软雅黑" panose="020B0503020204020204" pitchFamily="34" charset="-122"/>
              <a:ea typeface="微软雅黑" panose="020B0503020204020204" pitchFamily="34" charset="-122"/>
            </a:endParaRPr>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l" rtl="0">
              <a:defRPr sz="1200"/>
            </a:lvl1pPr>
          </a:lstStyle>
          <a:p>
            <a:pPr algn="r" rtl="0"/>
            <a:fld id="{7178B13D-69C5-48FF-B4BC-F91E5DF1D623}" type="datetime1">
              <a:rPr lang="zh-CN" altLang="en-US" smtClean="0">
                <a:solidFill>
                  <a:schemeClr val="tx2"/>
                </a:solidFill>
                <a:latin typeface="微软雅黑" panose="020B0503020204020204" pitchFamily="34" charset="-122"/>
                <a:ea typeface="微软雅黑" panose="020B0503020204020204" pitchFamily="34" charset="-122"/>
              </a:rPr>
              <a:pPr algn="r" rtl="0"/>
              <a:t>2018/9/21 Friday</a:t>
            </a:fld>
            <a:endParaRPr lang="zh-CN" altLang="en-US" dirty="0">
              <a:solidFill>
                <a:schemeClr val="tx2"/>
              </a:solidFill>
              <a:latin typeface="微软雅黑" panose="020B0503020204020204" pitchFamily="34" charset="-122"/>
              <a:ea typeface="微软雅黑" panose="020B0503020204020204" pitchFamily="34" charset="-122"/>
            </a:endParaRPr>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lang="zh-CN" altLang="en-US" dirty="0">
              <a:solidFill>
                <a:schemeClr val="tx2"/>
              </a:solidFill>
              <a:latin typeface="微软雅黑" panose="020B0503020204020204" pitchFamily="34" charset="-122"/>
              <a:ea typeface="微软雅黑" panose="020B0503020204020204" pitchFamily="34" charset="-122"/>
            </a:endParaRPr>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l" rtl="0">
              <a:defRPr sz="1200"/>
            </a:lvl1pPr>
          </a:lstStyle>
          <a:p>
            <a:pPr algn="r" rtl="0"/>
            <a:fld id="{CFD77566-CD65-4859-9FA1-43956DC85B8C}" type="slidenum">
              <a:rPr lang="en-US" altLang="zh-CN" smtClean="0">
                <a:solidFill>
                  <a:schemeClr val="tx2"/>
                </a:solidFill>
                <a:latin typeface="微软雅黑" panose="020B0503020204020204" pitchFamily="34" charset="-122"/>
                <a:ea typeface="微软雅黑" panose="020B0503020204020204" pitchFamily="34" charset="-122"/>
              </a:rPr>
              <a:pPr algn="r" rtl="0"/>
              <a:t>‹#›</a:t>
            </a:fld>
            <a:endParaRPr lang="zh-CN" altLang="en-US" dirty="0">
              <a:solidFill>
                <a:schemeClr val="tx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0879837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solidFill>
                  <a:schemeClr val="tx2"/>
                </a:solidFill>
                <a:latin typeface="微软雅黑" panose="020B0503020204020204" pitchFamily="34" charset="-122"/>
                <a:ea typeface="微软雅黑" panose="020B0503020204020204" pitchFamily="34" charset="-122"/>
              </a:defRPr>
            </a:lvl1pPr>
          </a:lstStyle>
          <a:p>
            <a:endParaRPr lang="zh-CN" altLang="en-US" noProof="0"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solidFill>
                  <a:schemeClr val="tx2"/>
                </a:solidFill>
                <a:latin typeface="微软雅黑" panose="020B0503020204020204" pitchFamily="34" charset="-122"/>
                <a:ea typeface="微软雅黑" panose="020B0503020204020204" pitchFamily="34" charset="-122"/>
              </a:defRPr>
            </a:lvl1pPr>
          </a:lstStyle>
          <a:p>
            <a:fld id="{06B449BB-9F99-43EE-A1AA-ED1E313F74C2}" type="datetime1">
              <a:rPr lang="zh-CN" altLang="en-US" smtClean="0"/>
              <a:pPr/>
              <a:t>2018/9/21 Friday</a:t>
            </a:fld>
            <a:endParaRPr lang="zh-CN" altLang="en-US" dirty="0"/>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solidFill>
                  <a:schemeClr val="tx2"/>
                </a:solidFill>
                <a:latin typeface="微软雅黑" panose="020B0503020204020204" pitchFamily="34" charset="-122"/>
                <a:ea typeface="微软雅黑" panose="020B0503020204020204" pitchFamily="34" charset="-122"/>
              </a:defRPr>
            </a:lvl1pPr>
          </a:lstStyle>
          <a:p>
            <a:endParaRPr lang="zh-CN" altLang="en-US" noProof="0"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solidFill>
                  <a:schemeClr val="tx2"/>
                </a:solidFill>
                <a:latin typeface="微软雅黑" panose="020B0503020204020204" pitchFamily="34" charset="-122"/>
                <a:ea typeface="微软雅黑" panose="020B0503020204020204" pitchFamily="34" charset="-122"/>
              </a:defRPr>
            </a:lvl1pPr>
          </a:lstStyle>
          <a:p>
            <a:fld id="{B8796F01-7154-41E0-B48B-A6921757531A}" type="slidenum">
              <a:rPr lang="en-US" altLang="zh-CN" smtClean="0"/>
              <a:pPr/>
              <a:t>‹#›</a:t>
            </a:fld>
            <a:endParaRPr lang="zh-CN" altLang="en-US" dirty="0"/>
          </a:p>
        </p:txBody>
      </p:sp>
    </p:spTree>
    <p:extLst>
      <p:ext uri="{BB962C8B-B14F-4D97-AF65-F5344CB8AC3E}">
        <p14:creationId xmlns:p14="http://schemas.microsoft.com/office/powerpoint/2010/main" val="44077566"/>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2"/>
        </a:solidFill>
        <a:latin typeface="微软雅黑" panose="020B0503020204020204" pitchFamily="34" charset="-122"/>
        <a:ea typeface="微软雅黑" panose="020B0503020204020204" pitchFamily="34" charset="-122"/>
        <a:cs typeface="+mn-cs"/>
      </a:defRPr>
    </a:lvl1pPr>
    <a:lvl2pPr marL="609493" algn="l" defTabSz="1218987" rtl="0" eaLnBrk="1" latinLnBrk="0" hangingPunct="1">
      <a:defRPr sz="1600" kern="1200">
        <a:solidFill>
          <a:schemeClr val="tx2"/>
        </a:solidFill>
        <a:latin typeface="微软雅黑" panose="020B0503020204020204" pitchFamily="34" charset="-122"/>
        <a:ea typeface="微软雅黑" panose="020B0503020204020204" pitchFamily="34" charset="-122"/>
        <a:cs typeface="+mn-cs"/>
      </a:defRPr>
    </a:lvl2pPr>
    <a:lvl3pPr marL="1218987" algn="l" defTabSz="1218987" rtl="0" eaLnBrk="1" latinLnBrk="0" hangingPunct="1">
      <a:defRPr sz="1600" kern="1200">
        <a:solidFill>
          <a:schemeClr val="tx2"/>
        </a:solidFill>
        <a:latin typeface="微软雅黑" panose="020B0503020204020204" pitchFamily="34" charset="-122"/>
        <a:ea typeface="微软雅黑" panose="020B0503020204020204" pitchFamily="34" charset="-122"/>
        <a:cs typeface="+mn-cs"/>
      </a:defRPr>
    </a:lvl3pPr>
    <a:lvl4pPr marL="1828480" algn="l" defTabSz="1218987" rtl="0" eaLnBrk="1" latinLnBrk="0" hangingPunct="1">
      <a:defRPr sz="1600" kern="1200">
        <a:solidFill>
          <a:schemeClr val="tx2"/>
        </a:solidFill>
        <a:latin typeface="微软雅黑" panose="020B0503020204020204" pitchFamily="34" charset="-122"/>
        <a:ea typeface="微软雅黑" panose="020B0503020204020204" pitchFamily="34" charset="-122"/>
        <a:cs typeface="+mn-cs"/>
      </a:defRPr>
    </a:lvl4pPr>
    <a:lvl5pPr marL="2437973" algn="l" defTabSz="1218987" rtl="0" eaLnBrk="1" latinLnBrk="0" hangingPunct="1">
      <a:defRPr sz="1600" kern="1200">
        <a:solidFill>
          <a:schemeClr val="tx2"/>
        </a:solidFill>
        <a:latin typeface="微软雅黑" panose="020B0503020204020204" pitchFamily="34" charset="-122"/>
        <a:ea typeface="微软雅黑" panose="020B0503020204020204" pitchFamily="34" charset="-122"/>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4672383" y="1498601"/>
            <a:ext cx="7008574" cy="3298825"/>
          </a:xfrm>
        </p:spPr>
        <p:txBody>
          <a:bodyPr rtlCol="0">
            <a:normAutofit/>
          </a:bodyPr>
          <a:lstStyle>
            <a:lvl1pPr algn="l" rtl="0">
              <a:lnSpc>
                <a:spcPct val="90000"/>
              </a:lnSpc>
              <a:defRPr sz="5400" cap="none" baseline="0"/>
            </a:lvl1pPr>
          </a:lstStyle>
          <a:p>
            <a:pPr rtl="0"/>
            <a:r>
              <a:rPr lang="zh-CN" altLang="en-US" noProof="0"/>
              <a:t>单击此处编辑母版标题样式</a:t>
            </a:r>
            <a:endParaRPr lang="zh-CN" altLang="en-US" noProof="0" dirty="0"/>
          </a:p>
        </p:txBody>
      </p:sp>
      <p:sp>
        <p:nvSpPr>
          <p:cNvPr id="3" name="副标题 2"/>
          <p:cNvSpPr>
            <a:spLocks noGrp="1"/>
          </p:cNvSpPr>
          <p:nvPr>
            <p:ph type="subTitle" idx="1"/>
          </p:nvPr>
        </p:nvSpPr>
        <p:spPr>
          <a:xfrm>
            <a:off x="4672383" y="4927600"/>
            <a:ext cx="7008574" cy="1244600"/>
          </a:xfrm>
        </p:spPr>
        <p:txBody>
          <a:bodyPr rtlCol="0">
            <a:normAutofit/>
          </a:bodyPr>
          <a:lstStyle>
            <a:lvl1pPr marL="0" indent="0" algn="l" rtl="0">
              <a:spcBef>
                <a:spcPts val="0"/>
              </a:spcBef>
              <a:buNone/>
              <a:defRPr sz="2800" b="0">
                <a:solidFill>
                  <a:schemeClr val="tx1"/>
                </a:solidFill>
              </a:defRPr>
            </a:lvl1pPr>
            <a:lvl2pPr marL="609493" indent="0" algn="ctr" rtl="0">
              <a:buNone/>
              <a:defRPr>
                <a:solidFill>
                  <a:schemeClr val="tx1">
                    <a:tint val="75000"/>
                  </a:schemeClr>
                </a:solidFill>
              </a:defRPr>
            </a:lvl2pPr>
            <a:lvl3pPr marL="1218987" indent="0" algn="ctr" rtl="0">
              <a:buNone/>
              <a:defRPr>
                <a:solidFill>
                  <a:schemeClr val="tx1">
                    <a:tint val="75000"/>
                  </a:schemeClr>
                </a:solidFill>
              </a:defRPr>
            </a:lvl3pPr>
            <a:lvl4pPr marL="1828480" indent="0" algn="ctr" rtl="0">
              <a:buNone/>
              <a:defRPr>
                <a:solidFill>
                  <a:schemeClr val="tx1">
                    <a:tint val="75000"/>
                  </a:schemeClr>
                </a:solidFill>
              </a:defRPr>
            </a:lvl4pPr>
            <a:lvl5pPr marL="2437973" indent="0" algn="ctr" rtl="0">
              <a:buNone/>
              <a:defRPr>
                <a:solidFill>
                  <a:schemeClr val="tx1">
                    <a:tint val="75000"/>
                  </a:schemeClr>
                </a:solidFill>
              </a:defRPr>
            </a:lvl5pPr>
            <a:lvl6pPr marL="3047467" indent="0" algn="ctr" rtl="0">
              <a:buNone/>
              <a:defRPr>
                <a:solidFill>
                  <a:schemeClr val="tx1">
                    <a:tint val="75000"/>
                  </a:schemeClr>
                </a:solidFill>
              </a:defRPr>
            </a:lvl6pPr>
            <a:lvl7pPr marL="3656960" indent="0" algn="ctr" rtl="0">
              <a:buNone/>
              <a:defRPr>
                <a:solidFill>
                  <a:schemeClr val="tx1">
                    <a:tint val="75000"/>
                  </a:schemeClr>
                </a:solidFill>
              </a:defRPr>
            </a:lvl7pPr>
            <a:lvl8pPr marL="4266453" indent="0" algn="ctr" rtl="0">
              <a:buNone/>
              <a:defRPr>
                <a:solidFill>
                  <a:schemeClr val="tx1">
                    <a:tint val="75000"/>
                  </a:schemeClr>
                </a:solidFill>
              </a:defRPr>
            </a:lvl8pPr>
            <a:lvl9pPr marL="4875947" indent="0" algn="ctr" rtl="0">
              <a:buNone/>
              <a:defRPr>
                <a:solidFill>
                  <a:schemeClr val="tx1">
                    <a:tint val="75000"/>
                  </a:schemeClr>
                </a:solidFill>
              </a:defRPr>
            </a:lvl9pPr>
          </a:lstStyle>
          <a:p>
            <a:pPr rtl="0"/>
            <a:r>
              <a:rPr lang="zh-CN" altLang="en-US" noProof="0"/>
              <a:t>单击此处编辑母版副标题样式</a:t>
            </a:r>
            <a:endParaRPr lang="zh-CN" altLang="en-US" noProof="0" dirty="0"/>
          </a:p>
        </p:txBody>
      </p:sp>
    </p:spTree>
    <p:extLst>
      <p:ext uri="{BB962C8B-B14F-4D97-AF65-F5344CB8AC3E}">
        <p14:creationId xmlns:p14="http://schemas.microsoft.com/office/powerpoint/2010/main" val="3222770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竖排文字占位符 2"/>
          <p:cNvSpPr>
            <a:spLocks noGrp="1"/>
          </p:cNvSpPr>
          <p:nvPr>
            <p:ph type="body" orient="vert" idx="1"/>
          </p:nvPr>
        </p:nvSpPr>
        <p:spPr/>
        <p:txBody>
          <a:bodyPr vert="eaVert"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55677D0B-F53C-4787-A85A-18D33BC3BEA1}" type="datetime1">
              <a:rPr lang="zh-CN" altLang="en-US" smtClean="0"/>
              <a:pPr/>
              <a:t>2018/9/21 Friday</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591C5AD9-787D-40FA-8A4D-16A055B9AF81}" type="slidenum">
              <a:rPr lang="en-US" altLang="zh-CN" noProof="0" smtClean="0"/>
              <a:t>‹#›</a:t>
            </a:fld>
            <a:endParaRPr lang="zh-CN" altLang="en-US" noProof="0" dirty="0"/>
          </a:p>
        </p:txBody>
      </p:sp>
    </p:spTree>
    <p:extLst>
      <p:ext uri="{BB962C8B-B14F-4D97-AF65-F5344CB8AC3E}">
        <p14:creationId xmlns:p14="http://schemas.microsoft.com/office/powerpoint/2010/main" val="1010434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9852633" y="274638"/>
            <a:ext cx="1422030" cy="5897561"/>
          </a:xfrm>
        </p:spPr>
        <p:txBody>
          <a:bodyPr vert="eaVert" rtlCol="0"/>
          <a:lstStyle/>
          <a:p>
            <a:pPr rtl="0"/>
            <a:r>
              <a:rPr lang="zh-CN" altLang="en-US" noProof="0"/>
              <a:t>单击此处编辑母版标题样式</a:t>
            </a:r>
            <a:endParaRPr lang="zh-CN" altLang="en-US" noProof="0" dirty="0"/>
          </a:p>
        </p:txBody>
      </p:sp>
      <p:sp>
        <p:nvSpPr>
          <p:cNvPr id="3" name="竖排文字占位符 2"/>
          <p:cNvSpPr>
            <a:spLocks noGrp="1"/>
          </p:cNvSpPr>
          <p:nvPr>
            <p:ph type="body" orient="vert" idx="1"/>
          </p:nvPr>
        </p:nvSpPr>
        <p:spPr>
          <a:xfrm>
            <a:off x="1117309" y="274638"/>
            <a:ext cx="8532178" cy="5897561"/>
          </a:xfrm>
        </p:spPr>
        <p:txBody>
          <a:bodyPr vert="eaVert"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54B89B6B-C640-4814-94E3-C138F9C73EE7}" type="datetime1">
              <a:rPr lang="zh-CN" altLang="en-US" smtClean="0"/>
              <a:pPr/>
              <a:t>2018/9/21 Friday</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591C5AD9-787D-40FA-8A4D-16A055B9AF81}" type="slidenum">
              <a:rPr lang="en-US" altLang="zh-CN" noProof="0" smtClean="0"/>
              <a:t>‹#›</a:t>
            </a:fld>
            <a:endParaRPr lang="zh-CN" altLang="en-US" noProof="0" dirty="0"/>
          </a:p>
        </p:txBody>
      </p:sp>
    </p:spTree>
    <p:extLst>
      <p:ext uri="{BB962C8B-B14F-4D97-AF65-F5344CB8AC3E}">
        <p14:creationId xmlns:p14="http://schemas.microsoft.com/office/powerpoint/2010/main" val="3650715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p:txBody>
          <a:bodyPr rtlCol="0"/>
          <a:lstStyle>
            <a:lvl5pPr algn="l" rtl="0">
              <a:defRPr/>
            </a:lvl5pPr>
            <a:lvl6pPr algn="l" rtl="0">
              <a:defRPr/>
            </a:lvl6pPr>
            <a:lvl7pPr algn="l" rtl="0">
              <a:defRPr baseline="0"/>
            </a:lvl7pPr>
            <a:lvl8pPr algn="l" rtl="0">
              <a:defRPr baseline="0"/>
            </a:lvl8pPr>
            <a:lvl9pPr algn="l" rtl="0">
              <a:defRPr baseline="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3D2BB3D5-B3F4-4256-B6ED-4B874E5DE258}" type="datetime1">
              <a:rPr lang="zh-CN" altLang="en-US" smtClean="0"/>
              <a:pPr/>
              <a:t>2018/9/21 Friday</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DA60BA0E-20D0-4E7C-B286-26C960A6788F}" type="slidenum">
              <a:rPr lang="en-US" altLang="zh-CN" noProof="0" smtClean="0"/>
              <a:t>‹#›</a:t>
            </a:fld>
            <a:endParaRPr lang="en-US" altLang="zh-CN" noProof="0" dirty="0"/>
          </a:p>
        </p:txBody>
      </p:sp>
    </p:spTree>
    <p:extLst>
      <p:ext uri="{BB962C8B-B14F-4D97-AF65-F5344CB8AC3E}">
        <p14:creationId xmlns:p14="http://schemas.microsoft.com/office/powerpoint/2010/main" val="1563524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12589" y="4445000"/>
            <a:ext cx="7008574" cy="1930400"/>
          </a:xfrm>
        </p:spPr>
        <p:txBody>
          <a:bodyPr rtlCol="0" anchor="t">
            <a:normAutofit/>
          </a:bodyPr>
          <a:lstStyle>
            <a:lvl1pPr algn="l" rtl="0">
              <a:defRPr sz="5400" b="0" cap="none" baseline="0"/>
            </a:lvl1pPr>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812589" y="3124200"/>
            <a:ext cx="7008574" cy="1296987"/>
          </a:xfrm>
        </p:spPr>
        <p:txBody>
          <a:bodyPr rtlCol="0" anchor="b">
            <a:normAutofit/>
          </a:bodyPr>
          <a:lstStyle>
            <a:lvl1pPr marL="0" indent="0" algn="l" rtl="0">
              <a:spcBef>
                <a:spcPts val="0"/>
              </a:spcBef>
              <a:buNone/>
              <a:defRPr sz="2800">
                <a:solidFill>
                  <a:schemeClr val="tx1"/>
                </a:solidFill>
              </a:defRPr>
            </a:lvl1pPr>
            <a:lvl2pPr marL="609493" indent="0" algn="l" rtl="0">
              <a:buNone/>
              <a:defRPr sz="2400">
                <a:solidFill>
                  <a:schemeClr val="tx1">
                    <a:tint val="75000"/>
                  </a:schemeClr>
                </a:solidFill>
              </a:defRPr>
            </a:lvl2pPr>
            <a:lvl3pPr marL="1218987" indent="0" algn="l" rtl="0">
              <a:buNone/>
              <a:defRPr sz="2100">
                <a:solidFill>
                  <a:schemeClr val="tx1">
                    <a:tint val="75000"/>
                  </a:schemeClr>
                </a:solidFill>
              </a:defRPr>
            </a:lvl3pPr>
            <a:lvl4pPr marL="1828480" indent="0" algn="l" rtl="0">
              <a:buNone/>
              <a:defRPr sz="1900">
                <a:solidFill>
                  <a:schemeClr val="tx1">
                    <a:tint val="75000"/>
                  </a:schemeClr>
                </a:solidFill>
              </a:defRPr>
            </a:lvl4pPr>
            <a:lvl5pPr marL="2437973" indent="0" algn="l" rtl="0">
              <a:buNone/>
              <a:defRPr sz="1900">
                <a:solidFill>
                  <a:schemeClr val="tx1">
                    <a:tint val="75000"/>
                  </a:schemeClr>
                </a:solidFill>
              </a:defRPr>
            </a:lvl5pPr>
            <a:lvl6pPr marL="3047467" indent="0" algn="l" rtl="0">
              <a:buNone/>
              <a:defRPr sz="1900">
                <a:solidFill>
                  <a:schemeClr val="tx1">
                    <a:tint val="75000"/>
                  </a:schemeClr>
                </a:solidFill>
              </a:defRPr>
            </a:lvl6pPr>
            <a:lvl7pPr marL="3656960" indent="0" algn="l" rtl="0">
              <a:buNone/>
              <a:defRPr sz="1900">
                <a:solidFill>
                  <a:schemeClr val="tx1">
                    <a:tint val="75000"/>
                  </a:schemeClr>
                </a:solidFill>
              </a:defRPr>
            </a:lvl7pPr>
            <a:lvl8pPr marL="4266453" indent="0" algn="l" rtl="0">
              <a:buNone/>
              <a:defRPr sz="1900">
                <a:solidFill>
                  <a:schemeClr val="tx1">
                    <a:tint val="75000"/>
                  </a:schemeClr>
                </a:solidFill>
              </a:defRPr>
            </a:lvl8pPr>
            <a:lvl9pPr marL="4875947" indent="0" algn="l" rtl="0">
              <a:buNone/>
              <a:defRPr sz="1900">
                <a:solidFill>
                  <a:schemeClr val="tx1">
                    <a:tint val="75000"/>
                  </a:schemeClr>
                </a:solidFill>
              </a:defRPr>
            </a:lvl9pPr>
          </a:lstStyle>
          <a:p>
            <a:pPr lvl="0" rtl="0"/>
            <a:r>
              <a:rPr lang="zh-CN" altLang="en-US" noProof="0"/>
              <a:t>编辑母版文本样式</a:t>
            </a:r>
          </a:p>
        </p:txBody>
      </p:sp>
    </p:spTree>
    <p:extLst>
      <p:ext uri="{BB962C8B-B14F-4D97-AF65-F5344CB8AC3E}">
        <p14:creationId xmlns:p14="http://schemas.microsoft.com/office/powerpoint/2010/main" val="41963402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sz="half" idx="1"/>
          </p:nvPr>
        </p:nvSpPr>
        <p:spPr>
          <a:xfrm>
            <a:off x="1117309" y="1701800"/>
            <a:ext cx="4977104" cy="4470400"/>
          </a:xfrm>
        </p:spPr>
        <p:txBody>
          <a:bodyPr rtlCol="0">
            <a:normAutofit/>
          </a:bodyPr>
          <a:lstStyle>
            <a:lvl1pPr algn="l" rtl="0">
              <a:defRPr sz="2400"/>
            </a:lvl1pPr>
            <a:lvl2pPr algn="l" rtl="0">
              <a:defRPr sz="2000"/>
            </a:lvl2pPr>
            <a:lvl3pPr algn="l" rtl="0">
              <a:defRPr sz="1800"/>
            </a:lvl3pPr>
            <a:lvl4pPr algn="l" rtl="0">
              <a:defRPr sz="1800"/>
            </a:lvl4pPr>
            <a:lvl5pPr marL="2011328" algn="l" rtl="0">
              <a:defRPr sz="1800"/>
            </a:lvl5pPr>
            <a:lvl6pPr marL="2011328" algn="l" rtl="0">
              <a:defRPr sz="1800"/>
            </a:lvl6pPr>
            <a:lvl7pPr marL="2011328" algn="l" rtl="0">
              <a:defRPr sz="1800"/>
            </a:lvl7pPr>
            <a:lvl8pPr marL="2011328" algn="l" rtl="0">
              <a:defRPr sz="1800"/>
            </a:lvl8pPr>
            <a:lvl9pPr marL="2011328" algn="l" rtl="0">
              <a:defRPr sz="180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4" name="内容占位符 3"/>
          <p:cNvSpPr>
            <a:spLocks noGrp="1"/>
          </p:cNvSpPr>
          <p:nvPr>
            <p:ph sz="half" idx="2"/>
          </p:nvPr>
        </p:nvSpPr>
        <p:spPr>
          <a:xfrm>
            <a:off x="6297559" y="1701800"/>
            <a:ext cx="4977104" cy="4470400"/>
          </a:xfrm>
        </p:spPr>
        <p:txBody>
          <a:bodyPr rtlCol="0">
            <a:normAutofit/>
          </a:bodyPr>
          <a:lstStyle>
            <a:lvl1pPr algn="l" rtl="0">
              <a:defRPr sz="2400"/>
            </a:lvl1pPr>
            <a:lvl2pPr algn="l" rtl="0">
              <a:defRPr sz="2000"/>
            </a:lvl2pPr>
            <a:lvl3pPr algn="l" rtl="0">
              <a:defRPr sz="1800"/>
            </a:lvl3pPr>
            <a:lvl4pPr algn="l" rtl="0">
              <a:defRPr sz="1800"/>
            </a:lvl4pPr>
            <a:lvl5pPr marL="2011328" algn="l" rtl="0">
              <a:defRPr sz="1800"/>
            </a:lvl5pPr>
            <a:lvl6pPr marL="2011328" algn="l" rtl="0">
              <a:defRPr sz="1800"/>
            </a:lvl6pPr>
            <a:lvl7pPr marL="2011328" algn="l" rtl="0">
              <a:defRPr sz="1800"/>
            </a:lvl7pPr>
            <a:lvl8pPr marL="2011328" algn="l" rtl="0">
              <a:defRPr sz="1800"/>
            </a:lvl8pPr>
            <a:lvl9pPr marL="2011328" algn="l" rtl="0">
              <a:defRPr sz="180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5" name="日期占位符 4"/>
          <p:cNvSpPr>
            <a:spLocks noGrp="1"/>
          </p:cNvSpPr>
          <p:nvPr>
            <p:ph type="dt" sz="half" idx="10"/>
          </p:nvPr>
        </p:nvSpPr>
        <p:spPr/>
        <p:txBody>
          <a:bodyPr rtlCol="0"/>
          <a:lstStyle>
            <a:lvl1pPr>
              <a:defRPr/>
            </a:lvl1pPr>
          </a:lstStyle>
          <a:p>
            <a:fld id="{109DE028-75A5-419A-B395-C2EDFBD58642}" type="datetime1">
              <a:rPr lang="zh-CN" altLang="en-US" smtClean="0"/>
              <a:pPr/>
              <a:t>2018/9/21 Friday</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EB37DED6-D4C7-42EE-AB49-D2E39E64FDE4}" type="slidenum">
              <a:rPr lang="en-US" altLang="zh-CN" noProof="0" smtClean="0"/>
              <a:t>‹#›</a:t>
            </a:fld>
            <a:endParaRPr lang="en-US" altLang="zh-CN" noProof="0" dirty="0"/>
          </a:p>
        </p:txBody>
      </p:sp>
    </p:spTree>
    <p:extLst>
      <p:ext uri="{BB962C8B-B14F-4D97-AF65-F5344CB8AC3E}">
        <p14:creationId xmlns:p14="http://schemas.microsoft.com/office/powerpoint/2010/main" val="3489339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lvl1pPr algn="l" rtl="0">
              <a:defRPr/>
            </a:lvl1pPr>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1121372" y="1608836"/>
            <a:ext cx="4973041" cy="512064"/>
          </a:xfrm>
        </p:spPr>
        <p:txBody>
          <a:bodyPr rtlCol="0" anchor="b">
            <a:noAutofit/>
          </a:bodyPr>
          <a:lstStyle>
            <a:lvl1pPr marL="0" indent="0" algn="l" rtl="0">
              <a:spcBef>
                <a:spcPts val="0"/>
              </a:spcBef>
              <a:buNone/>
              <a:defRPr sz="2400" b="1"/>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zh-CN" altLang="en-US" noProof="0"/>
              <a:t>编辑母版文本样式</a:t>
            </a:r>
          </a:p>
        </p:txBody>
      </p:sp>
      <p:sp>
        <p:nvSpPr>
          <p:cNvPr id="4" name="内容占位符 3"/>
          <p:cNvSpPr>
            <a:spLocks noGrp="1"/>
          </p:cNvSpPr>
          <p:nvPr>
            <p:ph sz="half" idx="2"/>
          </p:nvPr>
        </p:nvSpPr>
        <p:spPr>
          <a:xfrm>
            <a:off x="1117309" y="2209800"/>
            <a:ext cx="4977104" cy="3962400"/>
          </a:xfrm>
        </p:spPr>
        <p:txBody>
          <a:bodyPr rtlCol="0">
            <a:normAutofit/>
          </a:bodyPr>
          <a:lstStyle>
            <a:lvl1pPr algn="l" rtl="0">
              <a:defRPr sz="2000"/>
            </a:lvl1pPr>
            <a:lvl2pPr algn="l" rtl="0">
              <a:defRPr sz="1800"/>
            </a:lvl2pPr>
            <a:lvl3pPr algn="l" rtl="0">
              <a:defRPr sz="1800"/>
            </a:lvl3pPr>
            <a:lvl4pPr algn="l" rtl="0">
              <a:defRPr sz="1800"/>
            </a:lvl4pPr>
            <a:lvl5pPr marL="2011328" algn="l" rtl="0">
              <a:defRPr sz="1800"/>
            </a:lvl5pPr>
            <a:lvl6pPr marL="2011328" algn="l" rtl="0">
              <a:defRPr sz="1800"/>
            </a:lvl6pPr>
            <a:lvl7pPr marL="2011328" algn="l" rtl="0">
              <a:defRPr sz="1800"/>
            </a:lvl7pPr>
            <a:lvl8pPr marL="2011328" algn="l" rtl="0">
              <a:defRPr sz="1800"/>
            </a:lvl8pPr>
            <a:lvl9pPr marL="2011328" algn="l" rtl="0">
              <a:defRPr sz="180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5" name="文本占位符 4"/>
          <p:cNvSpPr>
            <a:spLocks noGrp="1"/>
          </p:cNvSpPr>
          <p:nvPr>
            <p:ph type="body" sz="quarter" idx="3"/>
          </p:nvPr>
        </p:nvSpPr>
        <p:spPr>
          <a:xfrm>
            <a:off x="6301622" y="1608836"/>
            <a:ext cx="4973041" cy="512064"/>
          </a:xfrm>
        </p:spPr>
        <p:txBody>
          <a:bodyPr rtlCol="0" anchor="b">
            <a:noAutofit/>
          </a:bodyPr>
          <a:lstStyle>
            <a:lvl1pPr marL="0" indent="0" algn="l" rtl="0">
              <a:spcBef>
                <a:spcPts val="0"/>
              </a:spcBef>
              <a:buNone/>
              <a:defRPr sz="2400" b="1"/>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zh-CN" altLang="en-US" noProof="0"/>
              <a:t>编辑母版文本样式</a:t>
            </a:r>
          </a:p>
        </p:txBody>
      </p:sp>
      <p:sp>
        <p:nvSpPr>
          <p:cNvPr id="6" name="内容占位符 5"/>
          <p:cNvSpPr>
            <a:spLocks noGrp="1"/>
          </p:cNvSpPr>
          <p:nvPr>
            <p:ph sz="quarter" idx="4"/>
          </p:nvPr>
        </p:nvSpPr>
        <p:spPr>
          <a:xfrm>
            <a:off x="6297559" y="2209800"/>
            <a:ext cx="4977104" cy="3962400"/>
          </a:xfrm>
        </p:spPr>
        <p:txBody>
          <a:bodyPr rtlCol="0">
            <a:normAutofit/>
          </a:bodyPr>
          <a:lstStyle>
            <a:lvl1pPr algn="l" rtl="0">
              <a:defRPr sz="2000"/>
            </a:lvl1pPr>
            <a:lvl2pPr algn="l" rtl="0">
              <a:defRPr sz="1800"/>
            </a:lvl2pPr>
            <a:lvl3pPr algn="l" rtl="0">
              <a:defRPr sz="1800"/>
            </a:lvl3pPr>
            <a:lvl4pPr algn="l" rtl="0">
              <a:defRPr sz="1800"/>
            </a:lvl4pPr>
            <a:lvl5pPr marL="2011328" algn="l" rtl="0">
              <a:defRPr sz="1800"/>
            </a:lvl5pPr>
            <a:lvl6pPr marL="2011328" algn="l" rtl="0">
              <a:defRPr sz="1800"/>
            </a:lvl6pPr>
            <a:lvl7pPr marL="2011328" algn="l" rtl="0">
              <a:defRPr sz="1800"/>
            </a:lvl7pPr>
            <a:lvl8pPr marL="2011328" algn="l" rtl="0">
              <a:defRPr sz="1800"/>
            </a:lvl8pPr>
            <a:lvl9pPr marL="2011328" algn="l" rtl="0">
              <a:defRPr sz="180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7" name="日期占位符 6"/>
          <p:cNvSpPr>
            <a:spLocks noGrp="1"/>
          </p:cNvSpPr>
          <p:nvPr>
            <p:ph type="dt" sz="half" idx="10"/>
          </p:nvPr>
        </p:nvSpPr>
        <p:spPr/>
        <p:txBody>
          <a:bodyPr rtlCol="0"/>
          <a:lstStyle>
            <a:lvl1pPr>
              <a:defRPr/>
            </a:lvl1pPr>
          </a:lstStyle>
          <a:p>
            <a:fld id="{6DB54F77-3742-4919-9EAD-96757A014E94}" type="datetime1">
              <a:rPr lang="zh-CN" altLang="en-US" smtClean="0"/>
              <a:pPr/>
              <a:t>2018/9/21 Friday</a:t>
            </a:fld>
            <a:endParaRPr lang="zh-CN" alt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EB37DED6-D4C7-42EE-AB49-D2E39E64FDE4}" type="slidenum">
              <a:rPr lang="en-US" altLang="zh-CN" noProof="0" smtClean="0"/>
              <a:t>‹#›</a:t>
            </a:fld>
            <a:endParaRPr lang="en-US" altLang="zh-CN" noProof="0" dirty="0"/>
          </a:p>
        </p:txBody>
      </p:sp>
    </p:spTree>
    <p:extLst>
      <p:ext uri="{BB962C8B-B14F-4D97-AF65-F5344CB8AC3E}">
        <p14:creationId xmlns:p14="http://schemas.microsoft.com/office/powerpoint/2010/main" val="3552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日期占位符 2"/>
          <p:cNvSpPr>
            <a:spLocks noGrp="1"/>
          </p:cNvSpPr>
          <p:nvPr>
            <p:ph type="dt" sz="half" idx="10"/>
          </p:nvPr>
        </p:nvSpPr>
        <p:spPr/>
        <p:txBody>
          <a:bodyPr rtlCol="0"/>
          <a:lstStyle>
            <a:lvl1pPr>
              <a:defRPr/>
            </a:lvl1pPr>
          </a:lstStyle>
          <a:p>
            <a:fld id="{9C6EB163-526A-4855-8844-4C6501B96975}" type="datetime1">
              <a:rPr lang="zh-CN" altLang="en-US" smtClean="0"/>
              <a:pPr/>
              <a:t>2018/9/21 Friday</a:t>
            </a:fld>
            <a:endParaRPr lang="zh-CN" altLang="en-US" dirty="0"/>
          </a:p>
        </p:txBody>
      </p:sp>
      <p:sp>
        <p:nvSpPr>
          <p:cNvPr id="4" name="页脚占位符 3"/>
          <p:cNvSpPr>
            <a:spLocks noGrp="1"/>
          </p:cNvSpPr>
          <p:nvPr>
            <p:ph type="ftr" sz="quarter" idx="11"/>
          </p:nvPr>
        </p:nvSpPr>
        <p:spPr/>
        <p:txBody>
          <a:bodyPr rtlCol="0"/>
          <a:lstStyle/>
          <a:p>
            <a:pPr rtl="0"/>
            <a:endParaRPr lang="zh-CN" altLang="en-US" noProof="0" dirty="0"/>
          </a:p>
        </p:txBody>
      </p:sp>
      <p:sp>
        <p:nvSpPr>
          <p:cNvPr id="5" name="灯片编号占位符 4"/>
          <p:cNvSpPr>
            <a:spLocks noGrp="1"/>
          </p:cNvSpPr>
          <p:nvPr>
            <p:ph type="sldNum" sz="quarter" idx="12"/>
          </p:nvPr>
        </p:nvSpPr>
        <p:spPr/>
        <p:txBody>
          <a:bodyPr rtlCol="0"/>
          <a:lstStyle/>
          <a:p>
            <a:pPr rtl="0"/>
            <a:fld id="{EB37DED6-D4C7-42EE-AB49-D2E39E64FDE4}" type="slidenum">
              <a:rPr lang="en-US" altLang="zh-CN" noProof="0" smtClean="0"/>
              <a:t>‹#›</a:t>
            </a:fld>
            <a:endParaRPr lang="zh-CN" altLang="en-US" noProof="0" dirty="0"/>
          </a:p>
        </p:txBody>
      </p:sp>
    </p:spTree>
    <p:extLst>
      <p:ext uri="{BB962C8B-B14F-4D97-AF65-F5344CB8AC3E}">
        <p14:creationId xmlns:p14="http://schemas.microsoft.com/office/powerpoint/2010/main" val="351676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lvl1pPr>
              <a:defRPr/>
            </a:lvl1pPr>
          </a:lstStyle>
          <a:p>
            <a:fld id="{4E9B638C-251D-44EC-B8B2-08EC45208A21}" type="datetime1">
              <a:rPr lang="zh-CN" altLang="en-US" smtClean="0"/>
              <a:pPr/>
              <a:t>2018/9/21 Friday</a:t>
            </a:fld>
            <a:endParaRPr lang="zh-CN" altLang="en-US" dirty="0"/>
          </a:p>
        </p:txBody>
      </p:sp>
      <p:sp>
        <p:nvSpPr>
          <p:cNvPr id="3" name="页脚占位符 2"/>
          <p:cNvSpPr>
            <a:spLocks noGrp="1"/>
          </p:cNvSpPr>
          <p:nvPr>
            <p:ph type="ftr" sz="quarter" idx="11"/>
          </p:nvPr>
        </p:nvSpPr>
        <p:spPr/>
        <p:txBody>
          <a:bodyPr rtlCol="0"/>
          <a:lstStyle/>
          <a:p>
            <a:pPr rtl="0"/>
            <a:endParaRPr lang="zh-CN" altLang="en-US" noProof="0" dirty="0"/>
          </a:p>
        </p:txBody>
      </p:sp>
      <p:sp>
        <p:nvSpPr>
          <p:cNvPr id="4" name="灯片编号占位符 3"/>
          <p:cNvSpPr>
            <a:spLocks noGrp="1"/>
          </p:cNvSpPr>
          <p:nvPr>
            <p:ph type="sldNum" sz="quarter" idx="12"/>
          </p:nvPr>
        </p:nvSpPr>
        <p:spPr/>
        <p:txBody>
          <a:bodyPr rtlCol="0"/>
          <a:lstStyle/>
          <a:p>
            <a:pPr rtl="0"/>
            <a:fld id="{EB37DED6-D4C7-42EE-AB49-D2E39E64FDE4}" type="slidenum">
              <a:rPr lang="en-US" altLang="zh-CN" noProof="0" smtClean="0"/>
              <a:t>‹#›</a:t>
            </a:fld>
            <a:endParaRPr lang="zh-CN" altLang="en-US" noProof="0" dirty="0"/>
          </a:p>
        </p:txBody>
      </p:sp>
    </p:spTree>
    <p:extLst>
      <p:ext uri="{BB962C8B-B14F-4D97-AF65-F5344CB8AC3E}">
        <p14:creationId xmlns:p14="http://schemas.microsoft.com/office/powerpoint/2010/main" val="2068731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带题注的内容">
    <p:spTree>
      <p:nvGrpSpPr>
        <p:cNvPr id="1" name=""/>
        <p:cNvGrpSpPr/>
        <p:nvPr/>
      </p:nvGrpSpPr>
      <p:grpSpPr>
        <a:xfrm>
          <a:off x="0" y="0"/>
          <a:ext cx="0" cy="0"/>
          <a:chOff x="0" y="0"/>
          <a:chExt cx="0" cy="0"/>
        </a:xfrm>
      </p:grpSpPr>
      <p:sp>
        <p:nvSpPr>
          <p:cNvPr id="8" name="矩形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zh-CN" altLang="en-US" noProof="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304721" y="1701800"/>
            <a:ext cx="3351927" cy="2844800"/>
          </a:xfrm>
        </p:spPr>
        <p:txBody>
          <a:bodyPr rtlCol="0" anchor="b">
            <a:normAutofit/>
          </a:bodyPr>
          <a:lstStyle>
            <a:lvl1pPr algn="l" rtl="0">
              <a:defRPr sz="2000" b="1">
                <a:latin typeface="微软雅黑" panose="020B0503020204020204" pitchFamily="34" charset="-122"/>
                <a:ea typeface="微软雅黑" panose="020B0503020204020204" pitchFamily="34" charset="-122"/>
              </a:defRPr>
            </a:lvl1pPr>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a:xfrm>
            <a:off x="4469236" y="482600"/>
            <a:ext cx="6805427" cy="5892800"/>
          </a:xfrm>
        </p:spPr>
        <p:txBody>
          <a:bodyPr rtlCol="0">
            <a:normAutofit/>
          </a:bodyPr>
          <a:lstStyle>
            <a:lvl1pPr algn="l" rtl="0">
              <a:defRPr sz="2400">
                <a:latin typeface="微软雅黑" panose="020B0503020204020204" pitchFamily="34" charset="-122"/>
                <a:ea typeface="微软雅黑" panose="020B0503020204020204" pitchFamily="34" charset="-122"/>
              </a:defRPr>
            </a:lvl1pPr>
            <a:lvl2pPr algn="l" rtl="0">
              <a:defRPr sz="2000">
                <a:latin typeface="微软雅黑" panose="020B0503020204020204" pitchFamily="34" charset="-122"/>
                <a:ea typeface="微软雅黑" panose="020B0503020204020204" pitchFamily="34" charset="-122"/>
              </a:defRPr>
            </a:lvl2pPr>
            <a:lvl3pPr algn="l" rtl="0">
              <a:defRPr sz="1800">
                <a:latin typeface="微软雅黑" panose="020B0503020204020204" pitchFamily="34" charset="-122"/>
                <a:ea typeface="微软雅黑" panose="020B0503020204020204" pitchFamily="34" charset="-122"/>
              </a:defRPr>
            </a:lvl3pPr>
            <a:lvl4pPr algn="l" rtl="0">
              <a:defRPr sz="1800">
                <a:latin typeface="微软雅黑" panose="020B0503020204020204" pitchFamily="34" charset="-122"/>
                <a:ea typeface="微软雅黑" panose="020B0503020204020204" pitchFamily="34" charset="-122"/>
              </a:defRPr>
            </a:lvl4pPr>
            <a:lvl5pPr algn="l" rtl="0">
              <a:defRPr sz="1800">
                <a:latin typeface="微软雅黑" panose="020B0503020204020204" pitchFamily="34" charset="-122"/>
                <a:ea typeface="微软雅黑" panose="020B0503020204020204" pitchFamily="34" charset="-122"/>
              </a:defRPr>
            </a:lvl5pPr>
            <a:lvl6pPr algn="l" rtl="0">
              <a:defRPr sz="1800"/>
            </a:lvl6pPr>
            <a:lvl7pPr algn="l" rtl="0">
              <a:defRPr sz="1800"/>
            </a:lvl7pPr>
            <a:lvl8pPr algn="l" rtl="0">
              <a:defRPr sz="1800"/>
            </a:lvl8pPr>
            <a:lvl9pPr algn="l" rtl="0">
              <a:defRPr sz="180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4" name="文本占位符 3"/>
          <p:cNvSpPr>
            <a:spLocks noGrp="1"/>
          </p:cNvSpPr>
          <p:nvPr>
            <p:ph type="body" sz="half" idx="2"/>
          </p:nvPr>
        </p:nvSpPr>
        <p:spPr>
          <a:xfrm>
            <a:off x="304721" y="4648200"/>
            <a:ext cx="3351927" cy="1727200"/>
          </a:xfrm>
        </p:spPr>
        <p:txBody>
          <a:bodyPr rtlCol="0">
            <a:normAutofit/>
          </a:bodyPr>
          <a:lstStyle>
            <a:lvl1pPr marL="0" indent="0" algn="l" rtl="0">
              <a:spcBef>
                <a:spcPts val="1200"/>
              </a:spcBef>
              <a:buNone/>
              <a:defRPr sz="1600">
                <a:latin typeface="微软雅黑" panose="020B0503020204020204" pitchFamily="34" charset="-122"/>
                <a:ea typeface="微软雅黑" panose="020B0503020204020204" pitchFamily="34" charset="-122"/>
              </a:defRPr>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zh-CN" altLang="en-US" noProof="0"/>
              <a:t>编辑母版文本样式</a:t>
            </a:r>
          </a:p>
        </p:txBody>
      </p:sp>
      <p:sp>
        <p:nvSpPr>
          <p:cNvPr id="5" name="日期占位符 4"/>
          <p:cNvSpPr>
            <a:spLocks noGrp="1"/>
          </p:cNvSpPr>
          <p:nvPr>
            <p:ph type="dt" sz="half" idx="10"/>
          </p:nvPr>
        </p:nvSpPr>
        <p:spPr/>
        <p:txBody>
          <a:bodyPr rtlCol="0"/>
          <a:lstStyle>
            <a:lvl1pPr>
              <a:defRPr>
                <a:latin typeface="微软雅黑" panose="020B0503020204020204" pitchFamily="34" charset="-122"/>
                <a:ea typeface="微软雅黑" panose="020B0503020204020204" pitchFamily="34" charset="-122"/>
              </a:defRPr>
            </a:lvl1pPr>
          </a:lstStyle>
          <a:p>
            <a:fld id="{0D005F57-EA56-4A95-B718-20B6AA09091F}" type="datetime1">
              <a:rPr lang="zh-CN" altLang="en-US" smtClean="0"/>
              <a:pPr/>
              <a:t>2018/9/21 Friday</a:t>
            </a:fld>
            <a:endParaRPr lang="zh-CN" altLang="en-US" dirty="0"/>
          </a:p>
        </p:txBody>
      </p:sp>
      <p:sp>
        <p:nvSpPr>
          <p:cNvPr id="6" name="页脚占位符 5"/>
          <p:cNvSpPr>
            <a:spLocks noGrp="1"/>
          </p:cNvSpPr>
          <p:nvPr>
            <p:ph type="ftr" sz="quarter" idx="11"/>
          </p:nvPr>
        </p:nvSpPr>
        <p:spPr/>
        <p:txBody>
          <a:bodyPr rtlCol="0"/>
          <a:lstStyle>
            <a:lvl1pPr>
              <a:defRPr>
                <a:latin typeface="微软雅黑" panose="020B0503020204020204" pitchFamily="34" charset="-122"/>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12"/>
          </p:nvPr>
        </p:nvSpPr>
        <p:spPr/>
        <p:txBody>
          <a:bodyPr rtlCol="0"/>
          <a:lstStyle>
            <a:lvl1pPr>
              <a:defRPr>
                <a:latin typeface="微软雅黑" panose="020B0503020204020204" pitchFamily="34" charset="-122"/>
                <a:ea typeface="微软雅黑" panose="020B0503020204020204" pitchFamily="34" charset="-122"/>
              </a:defRPr>
            </a:lvl1pPr>
          </a:lstStyle>
          <a:p>
            <a:fld id="{2DFBB78A-01B4-41F2-96B0-677A4A282832}" type="slidenum">
              <a:rPr lang="en-US" altLang="zh-CN" smtClean="0"/>
              <a:pPr/>
              <a:t>‹#›</a:t>
            </a:fld>
            <a:endParaRPr lang="zh-CN" altLang="en-US" dirty="0"/>
          </a:p>
        </p:txBody>
      </p:sp>
    </p:spTree>
    <p:extLst>
      <p:ext uri="{BB962C8B-B14F-4D97-AF65-F5344CB8AC3E}">
        <p14:creationId xmlns:p14="http://schemas.microsoft.com/office/powerpoint/2010/main" val="1968072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带题注的图片">
    <p:spTree>
      <p:nvGrpSpPr>
        <p:cNvPr id="1" name=""/>
        <p:cNvGrpSpPr/>
        <p:nvPr/>
      </p:nvGrpSpPr>
      <p:grpSpPr>
        <a:xfrm>
          <a:off x="0" y="0"/>
          <a:ext cx="0" cy="0"/>
          <a:chOff x="0" y="0"/>
          <a:chExt cx="0" cy="0"/>
        </a:xfrm>
      </p:grpSpPr>
      <p:sp>
        <p:nvSpPr>
          <p:cNvPr id="8" name="矩形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zh-CN" altLang="en-US" noProof="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2437765" y="4800600"/>
            <a:ext cx="7313295" cy="762000"/>
          </a:xfrm>
        </p:spPr>
        <p:txBody>
          <a:bodyPr rtlCol="0" anchor="b">
            <a:normAutofit/>
          </a:bodyPr>
          <a:lstStyle>
            <a:lvl1pPr algn="l" rtl="0">
              <a:defRPr sz="2000" b="1">
                <a:latin typeface="微软雅黑" panose="020B0503020204020204" pitchFamily="34" charset="-122"/>
                <a:ea typeface="微软雅黑" panose="020B0503020204020204" pitchFamily="34" charset="-122"/>
              </a:defRPr>
            </a:lvl1pPr>
          </a:lstStyle>
          <a:p>
            <a:pPr rtl="0"/>
            <a:r>
              <a:rPr lang="zh-CN" altLang="en-US" noProof="0"/>
              <a:t>单击此处编辑母版标题样式</a:t>
            </a:r>
            <a:endParaRPr lang="zh-CN" altLang="en-US" noProof="0" dirty="0"/>
          </a:p>
        </p:txBody>
      </p:sp>
      <p:sp>
        <p:nvSpPr>
          <p:cNvPr id="3" name="图片占位符 2"/>
          <p:cNvSpPr>
            <a:spLocks noGrp="1"/>
          </p:cNvSpPr>
          <p:nvPr>
            <p:ph type="pic" idx="1"/>
          </p:nvPr>
        </p:nvSpPr>
        <p:spPr>
          <a:xfrm>
            <a:off x="2437765" y="279401"/>
            <a:ext cx="7313295" cy="4448175"/>
          </a:xfrm>
        </p:spPr>
        <p:txBody>
          <a:bodyPr rtlCol="0">
            <a:normAutofit/>
          </a:bodyPr>
          <a:lstStyle>
            <a:lvl1pPr marL="0" indent="0" algn="l" rtl="0">
              <a:buNone/>
              <a:defRPr sz="2800">
                <a:latin typeface="微软雅黑" panose="020B0503020204020204" pitchFamily="34" charset="-122"/>
                <a:ea typeface="微软雅黑" panose="020B0503020204020204" pitchFamily="34" charset="-122"/>
              </a:defRPr>
            </a:lvl1pPr>
            <a:lvl2pPr marL="609493" indent="0" algn="l" rtl="0">
              <a:buNone/>
              <a:defRPr sz="3700"/>
            </a:lvl2pPr>
            <a:lvl3pPr marL="1218987" indent="0" algn="l" rtl="0">
              <a:buNone/>
              <a:defRPr sz="3200"/>
            </a:lvl3pPr>
            <a:lvl4pPr marL="1828480" indent="0" algn="l" rtl="0">
              <a:buNone/>
              <a:defRPr sz="2700"/>
            </a:lvl4pPr>
            <a:lvl5pPr marL="2437973" indent="0" algn="l" rtl="0">
              <a:buNone/>
              <a:defRPr sz="2700"/>
            </a:lvl5pPr>
            <a:lvl6pPr marL="3047467" indent="0" algn="l" rtl="0">
              <a:buNone/>
              <a:defRPr sz="2700"/>
            </a:lvl6pPr>
            <a:lvl7pPr marL="3656960" indent="0" algn="l" rtl="0">
              <a:buNone/>
              <a:defRPr sz="2700"/>
            </a:lvl7pPr>
            <a:lvl8pPr marL="4266453" indent="0" algn="l" rtl="0">
              <a:buNone/>
              <a:defRPr sz="2700"/>
            </a:lvl8pPr>
            <a:lvl9pPr marL="4875947" indent="0" algn="l" rtl="0">
              <a:buNone/>
              <a:defRPr sz="2700"/>
            </a:lvl9pPr>
          </a:lstStyle>
          <a:p>
            <a:pPr rtl="0"/>
            <a:r>
              <a:rPr lang="zh-CN" altLang="en-US" noProof="0"/>
              <a:t>单击图标添加图片</a:t>
            </a:r>
            <a:endParaRPr lang="zh-CN" altLang="en-US" noProof="0" dirty="0"/>
          </a:p>
        </p:txBody>
      </p:sp>
      <p:sp>
        <p:nvSpPr>
          <p:cNvPr id="4" name="文本占位符 3"/>
          <p:cNvSpPr>
            <a:spLocks noGrp="1"/>
          </p:cNvSpPr>
          <p:nvPr>
            <p:ph type="body" sz="half" idx="2"/>
          </p:nvPr>
        </p:nvSpPr>
        <p:spPr>
          <a:xfrm>
            <a:off x="2437765" y="5562600"/>
            <a:ext cx="7313295" cy="812800"/>
          </a:xfrm>
        </p:spPr>
        <p:txBody>
          <a:bodyPr rtlCol="0">
            <a:normAutofit/>
          </a:bodyPr>
          <a:lstStyle>
            <a:lvl1pPr marL="0" indent="0" algn="l" rtl="0">
              <a:spcBef>
                <a:spcPts val="0"/>
              </a:spcBef>
              <a:buNone/>
              <a:defRPr sz="1600">
                <a:latin typeface="微软雅黑" panose="020B0503020204020204" pitchFamily="34" charset="-122"/>
                <a:ea typeface="微软雅黑" panose="020B0503020204020204" pitchFamily="34" charset="-122"/>
              </a:defRPr>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zh-CN" altLang="en-US" noProof="0"/>
              <a:t>编辑母版文本样式</a:t>
            </a:r>
          </a:p>
        </p:txBody>
      </p:sp>
      <p:sp>
        <p:nvSpPr>
          <p:cNvPr id="5" name="日期占位符 4"/>
          <p:cNvSpPr>
            <a:spLocks noGrp="1"/>
          </p:cNvSpPr>
          <p:nvPr>
            <p:ph type="dt" sz="half" idx="10"/>
          </p:nvPr>
        </p:nvSpPr>
        <p:spPr/>
        <p:txBody>
          <a:bodyPr rtlCol="0"/>
          <a:lstStyle>
            <a:lvl1pPr>
              <a:defRPr>
                <a:latin typeface="微软雅黑" panose="020B0503020204020204" pitchFamily="34" charset="-122"/>
                <a:ea typeface="微软雅黑" panose="020B0503020204020204" pitchFamily="34" charset="-122"/>
              </a:defRPr>
            </a:lvl1pPr>
          </a:lstStyle>
          <a:p>
            <a:fld id="{06F99FFF-1AD8-41BA-A4C2-05782CB95A16}" type="datetime1">
              <a:rPr lang="zh-CN" altLang="en-US" smtClean="0"/>
              <a:pPr/>
              <a:t>2018/9/21 Friday</a:t>
            </a:fld>
            <a:endParaRPr lang="zh-CN" altLang="en-US" dirty="0"/>
          </a:p>
        </p:txBody>
      </p:sp>
      <p:sp>
        <p:nvSpPr>
          <p:cNvPr id="6" name="页脚占位符 5"/>
          <p:cNvSpPr>
            <a:spLocks noGrp="1"/>
          </p:cNvSpPr>
          <p:nvPr>
            <p:ph type="ftr" sz="quarter" idx="11"/>
          </p:nvPr>
        </p:nvSpPr>
        <p:spPr/>
        <p:txBody>
          <a:bodyPr rtlCol="0"/>
          <a:lstStyle>
            <a:lvl1pPr>
              <a:defRPr>
                <a:latin typeface="微软雅黑" panose="020B0503020204020204" pitchFamily="34" charset="-122"/>
                <a:ea typeface="微软雅黑" panose="020B0503020204020204" pitchFamily="34" charset="-122"/>
              </a:defRPr>
            </a:lvl1pPr>
          </a:lstStyle>
          <a:p>
            <a:endParaRPr lang="zh-CN" altLang="en-US" noProof="0" dirty="0"/>
          </a:p>
        </p:txBody>
      </p:sp>
      <p:sp>
        <p:nvSpPr>
          <p:cNvPr id="7" name="灯片编号占位符 6"/>
          <p:cNvSpPr>
            <a:spLocks noGrp="1"/>
          </p:cNvSpPr>
          <p:nvPr>
            <p:ph type="sldNum" sz="quarter" idx="12"/>
          </p:nvPr>
        </p:nvSpPr>
        <p:spPr/>
        <p:txBody>
          <a:bodyPr rtlCol="0"/>
          <a:lstStyle>
            <a:lvl1pPr>
              <a:defRPr>
                <a:latin typeface="微软雅黑" panose="020B0503020204020204" pitchFamily="34" charset="-122"/>
                <a:ea typeface="微软雅黑" panose="020B0503020204020204" pitchFamily="34" charset="-122"/>
              </a:defRPr>
            </a:lvl1pPr>
          </a:lstStyle>
          <a:p>
            <a:fld id="{2DFBB78A-01B4-41F2-96B0-677A4A282832}" type="slidenum">
              <a:rPr lang="en-US" altLang="zh-CN" noProof="0" smtClean="0"/>
              <a:pPr/>
              <a:t>‹#›</a:t>
            </a:fld>
            <a:endParaRPr lang="zh-CN" altLang="en-US" noProof="0" dirty="0"/>
          </a:p>
        </p:txBody>
      </p:sp>
    </p:spTree>
    <p:extLst>
      <p:ext uri="{BB962C8B-B14F-4D97-AF65-F5344CB8AC3E}">
        <p14:creationId xmlns:p14="http://schemas.microsoft.com/office/powerpoint/2010/main" val="1221337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9" name="矩形 8"/>
          <p:cNvSpPr/>
          <p:nvPr/>
        </p:nvSpPr>
        <p:spPr>
          <a:xfrm>
            <a:off x="304721" y="0"/>
            <a:ext cx="11579384"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zh-CN" altLang="en-US" noProof="0" dirty="0">
              <a:latin typeface="微软雅黑" panose="020B0503020204020204" pitchFamily="34" charset="-122"/>
              <a:ea typeface="微软雅黑" panose="020B0503020204020204" pitchFamily="34" charset="-122"/>
            </a:endParaRPr>
          </a:p>
        </p:txBody>
      </p:sp>
      <p:sp>
        <p:nvSpPr>
          <p:cNvPr id="2" name="标题占位符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pPr rtl="0"/>
            <a:r>
              <a:rPr lang="zh-CN" altLang="en-US" noProof="0" dirty="0"/>
              <a:t>单击此处编辑母版标题样式</a:t>
            </a:r>
          </a:p>
        </p:txBody>
      </p:sp>
      <p:sp>
        <p:nvSpPr>
          <p:cNvPr id="3" name="文本占位符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rtl="0">
              <a:defRPr sz="1200">
                <a:solidFill>
                  <a:schemeClr val="tx2">
                    <a:lumMod val="50000"/>
                    <a:lumOff val="50000"/>
                  </a:schemeClr>
                </a:solidFill>
                <a:latin typeface="微软雅黑" panose="020B0503020204020204" pitchFamily="34" charset="-122"/>
                <a:ea typeface="微软雅黑" panose="020B0503020204020204" pitchFamily="34" charset="-122"/>
              </a:defRPr>
            </a:lvl1pPr>
          </a:lstStyle>
          <a:p>
            <a:fld id="{474EC2AD-E193-40F2-8E09-6DD726A8C215}" type="datetime1">
              <a:rPr lang="zh-CN" altLang="en-US" smtClean="0"/>
              <a:pPr/>
              <a:t>2018/9/21 Friday</a:t>
            </a:fld>
            <a:endParaRPr lang="zh-CN" altLang="en-US" dirty="0"/>
          </a:p>
        </p:txBody>
      </p:sp>
      <p:sp>
        <p:nvSpPr>
          <p:cNvPr id="5" name="页脚占位符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rtl="0">
              <a:defRPr sz="1200">
                <a:solidFill>
                  <a:schemeClr val="tx2">
                    <a:lumMod val="50000"/>
                    <a:lumOff val="50000"/>
                  </a:schemeClr>
                </a:solidFill>
                <a:latin typeface="微软雅黑" panose="020B0503020204020204" pitchFamily="34" charset="-122"/>
                <a:ea typeface="微软雅黑" panose="020B0503020204020204" pitchFamily="34" charset="-122"/>
              </a:defRPr>
            </a:lvl1pPr>
          </a:lstStyle>
          <a:p>
            <a:endParaRPr lang="zh-CN" altLang="en-US" noProof="0" dirty="0"/>
          </a:p>
        </p:txBody>
      </p:sp>
      <p:sp>
        <p:nvSpPr>
          <p:cNvPr id="6" name="灯片编号占位符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rtl="0">
              <a:defRPr sz="1200">
                <a:solidFill>
                  <a:schemeClr val="tx2">
                    <a:lumMod val="50000"/>
                    <a:lumOff val="50000"/>
                  </a:schemeClr>
                </a:solidFill>
                <a:latin typeface="微软雅黑" panose="020B0503020204020204" pitchFamily="34" charset="-122"/>
                <a:ea typeface="微软雅黑" panose="020B0503020204020204" pitchFamily="34" charset="-122"/>
              </a:defRPr>
            </a:lvl1pPr>
          </a:lstStyle>
          <a:p>
            <a:fld id="{EB37DED6-D4C7-42EE-AB49-D2E39E64FDE4}" type="slidenum">
              <a:rPr lang="en-US" altLang="zh-CN" smtClean="0"/>
              <a:pPr/>
              <a:t>‹#›</a:t>
            </a:fld>
            <a:endParaRPr lang="zh-CN" altLang="en-US" dirty="0"/>
          </a:p>
        </p:txBody>
      </p:sp>
    </p:spTree>
    <p:extLst>
      <p:ext uri="{BB962C8B-B14F-4D97-AF65-F5344CB8AC3E}">
        <p14:creationId xmlns:p14="http://schemas.microsoft.com/office/powerpoint/2010/main" val="1544047913"/>
      </p:ext>
    </p:extLst>
  </p:cSld>
  <p:clrMap bg1="lt1" tx1="dk1" bg2="lt2" tx2="dk2" accent1="accent1" accent2="accent2" accent3="accent3" accent4="accent4" accent5="accent5" accent6="accent6" hlink="hlink" folHlink="folHlink"/>
  <p:sldLayoutIdLst>
    <p:sldLayoutId id="2147483661" r:id="rId1"/>
    <p:sldLayoutId id="2147483679" r:id="rId2"/>
    <p:sldLayoutId id="2147483663" r:id="rId3"/>
    <p:sldLayoutId id="2147483664" r:id="rId4"/>
    <p:sldLayoutId id="2147483665" r:id="rId5"/>
    <p:sldLayoutId id="2147483666" r:id="rId6"/>
    <p:sldLayoutId id="2147483667" r:id="rId7"/>
    <p:sldLayoutId id="2147483675" r:id="rId8"/>
    <p:sldLayoutId id="2147483676" r:id="rId9"/>
    <p:sldLayoutId id="2147483677" r:id="rId10"/>
    <p:sldLayoutId id="2147483678"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85000"/>
        </a:lnSpc>
        <a:spcBef>
          <a:spcPct val="0"/>
        </a:spcBef>
        <a:buNone/>
        <a:tabLst/>
        <a:defRPr sz="4400" kern="1200" cap="none" baseline="0">
          <a:solidFill>
            <a:schemeClr val="tx1"/>
          </a:solidFill>
          <a:latin typeface="微软雅黑" panose="020B0503020204020204" pitchFamily="34" charset="-122"/>
          <a:ea typeface="微软雅黑" panose="020B0503020204020204" pitchFamily="34" charset="-122"/>
          <a:cs typeface="+mj-cs"/>
        </a:defRPr>
      </a:lvl1pPr>
    </p:titleStyle>
    <p:bodyStyle>
      <a:lvl1pPr marL="304747" indent="-304747" algn="l" defTabSz="1218987" rtl="0" eaLnBrk="1" latinLnBrk="0" hangingPunct="1">
        <a:lnSpc>
          <a:spcPct val="95000"/>
        </a:lnSpc>
        <a:spcBef>
          <a:spcPts val="1866"/>
        </a:spcBef>
        <a:buSzPct val="100000"/>
        <a:buFont typeface="Arial"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1pPr>
      <a:lvl2pPr marL="731392" indent="-304747" algn="l" defTabSz="1218987" rtl="0" eaLnBrk="1" latinLnBrk="0" hangingPunct="1">
        <a:lnSpc>
          <a:spcPct val="95000"/>
        </a:lnSpc>
        <a:spcBef>
          <a:spcPts val="1066"/>
        </a:spcBef>
        <a:buSzPct val="100000"/>
        <a:buFont typeface="Century Gothic"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58037"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3pPr>
      <a:lvl4pPr marL="1584683"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11328"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437973"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6pPr>
      <a:lvl7pPr marL="2864619"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7pPr>
      <a:lvl8pPr marL="3291264"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8pPr>
      <a:lvl9pPr marL="3778859"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8" Type="http://schemas.openxmlformats.org/officeDocument/2006/relationships/hyperlink" Target="http://www.soopat.com/Home/Index" TargetMode="External"/><Relationship Id="rId13" Type="http://schemas.openxmlformats.org/officeDocument/2006/relationships/hyperlink" Target="http://www.worldcat.org/default.jsp" TargetMode="External"/><Relationship Id="rId3" Type="http://schemas.openxmlformats.org/officeDocument/2006/relationships/hyperlink" Target="http://www.intute.ac.uk/" TargetMode="External"/><Relationship Id="rId7" Type="http://schemas.openxmlformats.org/officeDocument/2006/relationships/hyperlink" Target="http://www.ojose.com/" TargetMode="External"/><Relationship Id="rId12" Type="http://schemas.openxmlformats.org/officeDocument/2006/relationships/hyperlink" Target="http://www.osti.gov/bridge/index.jsp" TargetMode="External"/><Relationship Id="rId2" Type="http://schemas.openxmlformats.org/officeDocument/2006/relationships/hyperlink" Target="http://worldwidescience.org/" TargetMode="External"/><Relationship Id="rId1" Type="http://schemas.openxmlformats.org/officeDocument/2006/relationships/slideLayout" Target="../slideLayouts/slideLayout6.xml"/><Relationship Id="rId6" Type="http://schemas.openxmlformats.org/officeDocument/2006/relationships/hyperlink" Target="http://infomine.ucr.edu/" TargetMode="External"/><Relationship Id="rId11" Type="http://schemas.openxmlformats.org/officeDocument/2006/relationships/hyperlink" Target="http://baselab.base-search.net/" TargetMode="External"/><Relationship Id="rId5" Type="http://schemas.openxmlformats.org/officeDocument/2006/relationships/hyperlink" Target="http://www.scitopia.org/" TargetMode="External"/><Relationship Id="rId15" Type="http://schemas.openxmlformats.org/officeDocument/2006/relationships/hyperlink" Target="http://www.pdfgeni.com/" TargetMode="External"/><Relationship Id="rId10" Type="http://schemas.openxmlformats.org/officeDocument/2006/relationships/hyperlink" Target="http://211.151.93.98/" TargetMode="External"/><Relationship Id="rId4" Type="http://schemas.openxmlformats.org/officeDocument/2006/relationships/hyperlink" Target="http://www.scirus.com/srsapp/" TargetMode="External"/><Relationship Id="rId9" Type="http://schemas.openxmlformats.org/officeDocument/2006/relationships/hyperlink" Target="http://scholar.google.com/" TargetMode="External"/><Relationship Id="rId14" Type="http://schemas.openxmlformats.org/officeDocument/2006/relationships/hyperlink" Target="http://citeseer.ist.psu.edu/"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beta.nstl.gov.cn/" TargetMode="External"/><Relationship Id="rId2" Type="http://schemas.openxmlformats.org/officeDocument/2006/relationships/hyperlink" Target="http://www.lib.umd.edu/ETC/preprints.html&#65292;http:/www.sissa.it/library/preprints.html&#65292;http:/eprints.osti.gov/&#65292;http:/www.lib.virginia.edu/science/guides/s-preprn.htm" TargetMode="External"/><Relationship Id="rId1" Type="http://schemas.openxmlformats.org/officeDocument/2006/relationships/slideLayout" Target="../slideLayouts/slideLayout6.xml"/><Relationship Id="rId6" Type="http://schemas.openxmlformats.org/officeDocument/2006/relationships/hyperlink" Target="http://egroups.istic.ac.cn/cgi-bin/egw_metasweep/2/screen.tcl/name=find-a&amp;service=sindap&amp;lang=chi&amp;context1=fixed" TargetMode="External"/><Relationship Id="rId5" Type="http://schemas.openxmlformats.org/officeDocument/2006/relationships/hyperlink" Target="http://www.qiji.cn/" TargetMode="External"/><Relationship Id="rId4" Type="http://schemas.openxmlformats.org/officeDocument/2006/relationships/hyperlink" Target="http://www.paper.edu.cn/index.php/default/index"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www.lib.tsinghua.edu.cn/" TargetMode="External"/><Relationship Id="rId3" Type="http://schemas.openxmlformats.org/officeDocument/2006/relationships/hyperlink" Target="http://opac.nlc.gov.cn/F" TargetMode="External"/><Relationship Id="rId7" Type="http://schemas.openxmlformats.org/officeDocument/2006/relationships/hyperlink" Target="http://opac.calis.edu.cn/simpleSearch.do" TargetMode="External"/><Relationship Id="rId2" Type="http://schemas.openxmlformats.org/officeDocument/2006/relationships/hyperlink" Target="http://union.csdl.ac.cn/Reader/query.jsp" TargetMode="External"/><Relationship Id="rId1" Type="http://schemas.openxmlformats.org/officeDocument/2006/relationships/slideLayout" Target="../slideLayouts/slideLayout6.xml"/><Relationship Id="rId6" Type="http://schemas.openxmlformats.org/officeDocument/2006/relationships/hyperlink" Target="http://cashl.calis.edu.cn/portal/index.jsp" TargetMode="External"/><Relationship Id="rId5" Type="http://schemas.openxmlformats.org/officeDocument/2006/relationships/hyperlink" Target="http://www.imicams.ac.cn/" TargetMode="External"/><Relationship Id="rId10" Type="http://schemas.openxmlformats.org/officeDocument/2006/relationships/hyperlink" Target="http://www2.lib.tju.edu.cn/n446909/index.html" TargetMode="External"/><Relationship Id="rId4" Type="http://schemas.openxmlformats.org/officeDocument/2006/relationships/hyperlink" Target="http://www.nstl.gov.cn/NSTL/" TargetMode="External"/><Relationship Id="rId9" Type="http://schemas.openxmlformats.org/officeDocument/2006/relationships/hyperlink" Target="http://www.lib.pku.edu.cn/portal/index.jsp"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hyperlink" Target="http://oaister.umdl.umich.edu/o/oaister/" TargetMode="External"/><Relationship Id="rId3" Type="http://schemas.openxmlformats.org/officeDocument/2006/relationships/hyperlink" Target="http://www.ingenta.com/" TargetMode="External"/><Relationship Id="rId7" Type="http://schemas.openxmlformats.org/officeDocument/2006/relationships/hyperlink" Target="http://articlesciences.inist.fr/" TargetMode="External"/><Relationship Id="rId2" Type="http://schemas.openxmlformats.org/officeDocument/2006/relationships/hyperlink" Target="http://www.sciencedirect.com/" TargetMode="External"/><Relationship Id="rId1" Type="http://schemas.openxmlformats.org/officeDocument/2006/relationships/slideLayout" Target="../slideLayouts/slideLayout6.xml"/><Relationship Id="rId6" Type="http://schemas.openxmlformats.org/officeDocument/2006/relationships/hyperlink" Target="http://cdsweb.cern.ch/" TargetMode="External"/><Relationship Id="rId5" Type="http://schemas.openxmlformats.org/officeDocument/2006/relationships/hyperlink" Target="http://www.nlm.nih.gov/" TargetMode="External"/><Relationship Id="rId10" Type="http://schemas.openxmlformats.org/officeDocument/2006/relationships/hyperlink" Target="http://library.wustl.edu/subjects/life/free.html" TargetMode="External"/><Relationship Id="rId4" Type="http://schemas.openxmlformats.org/officeDocument/2006/relationships/hyperlink" Target="http://www.ntis.gov/search/index.aspx" TargetMode="External"/><Relationship Id="rId9" Type="http://schemas.openxmlformats.org/officeDocument/2006/relationships/hyperlink" Target="http://www4.infotrieve.com/search/databases/newsearch.asp"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www.tannei.com/keji.htm" TargetMode="External"/><Relationship Id="rId2" Type="http://schemas.openxmlformats.org/officeDocument/2006/relationships/hyperlink" Target="http://bbs.matwav.com/" TargetMode="External"/><Relationship Id="rId1" Type="http://schemas.openxmlformats.org/officeDocument/2006/relationships/slideLayout" Target="../slideLayouts/slideLayout6.xml"/><Relationship Id="rId6" Type="http://schemas.openxmlformats.org/officeDocument/2006/relationships/hyperlink" Target="http://www.dxy.cn/cms/" TargetMode="External"/><Relationship Id="rId5" Type="http://schemas.openxmlformats.org/officeDocument/2006/relationships/hyperlink" Target="http://emuch.net/index.html" TargetMode="External"/><Relationship Id="rId4" Type="http://schemas.openxmlformats.org/officeDocument/2006/relationships/hyperlink" Target="http://bbs.bioon.com/bbs/index.php"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hyperlink" Target="https://www.baidu.com/s?wd=%E9%80%BB%E8%BE%91%E9%A1%BA%E5%BA%8F&amp;tn=SE_PcZhidaonwhc_ngpagmjz&amp;rsv_dl=gh_pc_zhidao" TargetMode="External"/><Relationship Id="rId2" Type="http://schemas.openxmlformats.org/officeDocument/2006/relationships/hyperlink" Target="https://www.baidu.com/s?wd=%E7%A7%91%E6%8A%80%E6%9F%A5%E6%96%B0&amp;tn=SE_PcZhidaonwhc_ngpagmjz&amp;rsv_dl=gh_pc_zhidao" TargetMode="External"/><Relationship Id="rId1" Type="http://schemas.openxmlformats.org/officeDocument/2006/relationships/slideLayout" Target="../slideLayouts/slideLayout4.xml"/><Relationship Id="rId4" Type="http://schemas.openxmlformats.org/officeDocument/2006/relationships/comments" Target="../comments/commen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xueshu.baidu.com/s?wd=paperuri:(848260a4842e632f5797dbe1e3d8b318)&amp;filter=sc_long_sign&amp;sc_ks_para=q%3D%E5%9B%BD%E5%A4%96%E8%BF%91%E5%8D%81%E5%B9%B4%E6%B7%B1%E5%BA%A6%E5%AD%A6%E4%B9%A0%E7%9A%84%E7%A0%94%E7%A9%B6%E7%8E%B0%E7%8A%B6%E4%B8%8E%E5%8F%91%E5%B1%95%E8%B6%8B%E5%8A%BF%E2%80%94%E2%80%94%E5%9F%BA%E4%BA%8E%E5%BC%95%E6%96%87%E5%88%86%E6%9E%90%E5%8F%8A%E5%85%B1%E8%AF%8D%E7%9F%A9%E9%98%B5%E7%9A%84%E7%9F%A5%E8%AF%86%E5%9B%BE%E8%B0%B1%E5%88%86%E6%9E%90&amp;sc_us=1315503366288103850&amp;tn=SE_baiduxueshu_c1gjeupa&amp;ie=utf-8"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rtlCol="0"/>
          <a:lstStyle/>
          <a:p>
            <a:pPr rtl="0"/>
            <a:r>
              <a:rPr lang="zh-CN" altLang="en-US" dirty="0">
                <a:latin typeface="微软雅黑" panose="020B0503020204020204" pitchFamily="34" charset="-122"/>
                <a:ea typeface="微软雅黑" panose="020B0503020204020204" pitchFamily="34" charset="-122"/>
              </a:rPr>
              <a:t>      信息检索</a:t>
            </a:r>
          </a:p>
        </p:txBody>
      </p:sp>
      <p:sp>
        <p:nvSpPr>
          <p:cNvPr id="3" name="副标题 2"/>
          <p:cNvSpPr>
            <a:spLocks noGrp="1"/>
          </p:cNvSpPr>
          <p:nvPr>
            <p:ph type="subTitle" idx="1"/>
          </p:nvPr>
        </p:nvSpPr>
        <p:spPr/>
        <p:txBody>
          <a:bodyPr rtlCol="0"/>
          <a:lstStyle/>
          <a:p>
            <a:pPr rtl="0"/>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50340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305992E7-8371-4B8B-A1CB-FA4B0EEFC110}"/>
              </a:ext>
            </a:extLst>
          </p:cNvPr>
          <p:cNvSpPr/>
          <p:nvPr/>
        </p:nvSpPr>
        <p:spPr>
          <a:xfrm>
            <a:off x="837828" y="243513"/>
            <a:ext cx="2339102" cy="523220"/>
          </a:xfrm>
          <a:prstGeom prst="rect">
            <a:avLst/>
          </a:prstGeom>
        </p:spPr>
        <p:txBody>
          <a:bodyPr wrap="none">
            <a:spAutoFit/>
          </a:bodyPr>
          <a:lstStyle/>
          <a:p>
            <a:pPr algn="just">
              <a:spcAft>
                <a:spcPts val="0"/>
              </a:spcAft>
            </a:pPr>
            <a:r>
              <a:rPr lang="zh-CN" altLang="zh-CN" sz="2800" b="1" kern="100" dirty="0">
                <a:latin typeface="等线" panose="02010600030101010101" pitchFamily="2" charset="-122"/>
                <a:ea typeface="等线" panose="02010600030101010101" pitchFamily="2" charset="-122"/>
                <a:cs typeface="Arial" panose="020B0604020202020204" pitchFamily="34" charset="0"/>
              </a:rPr>
              <a:t>信息检索方法</a:t>
            </a:r>
            <a:endParaRPr lang="zh-CN" altLang="zh-CN" sz="2800" kern="100" dirty="0">
              <a:latin typeface="等线" panose="02010600030101010101" pitchFamily="2" charset="-122"/>
              <a:ea typeface="等线" panose="02010600030101010101" pitchFamily="2" charset="-122"/>
              <a:cs typeface="Arial" panose="020B0604020202020204" pitchFamily="34" charset="0"/>
            </a:endParaRPr>
          </a:p>
        </p:txBody>
      </p:sp>
      <p:sp>
        <p:nvSpPr>
          <p:cNvPr id="10" name="矩形 9">
            <a:extLst>
              <a:ext uri="{FF2B5EF4-FFF2-40B4-BE49-F238E27FC236}">
                <a16:creationId xmlns:a16="http://schemas.microsoft.com/office/drawing/2014/main" id="{619361B3-34A5-41C6-B155-CC90BECF829F}"/>
              </a:ext>
            </a:extLst>
          </p:cNvPr>
          <p:cNvSpPr/>
          <p:nvPr/>
        </p:nvSpPr>
        <p:spPr>
          <a:xfrm>
            <a:off x="2133972" y="1124744"/>
            <a:ext cx="8496944" cy="5262979"/>
          </a:xfrm>
          <a:prstGeom prst="rect">
            <a:avLst/>
          </a:prstGeom>
        </p:spPr>
        <p:txBody>
          <a:bodyPr wrap="square">
            <a:spAutoFit/>
          </a:bodyPr>
          <a:lstStyle/>
          <a:p>
            <a:pPr algn="just">
              <a:spcAft>
                <a:spcPts val="0"/>
              </a:spcAft>
            </a:pPr>
            <a:r>
              <a:rPr lang="en-US" altLang="zh-CN" kern="100" dirty="0">
                <a:latin typeface="等线" panose="02010600030101010101" pitchFamily="2" charset="-122"/>
                <a:ea typeface="等线" panose="02010600030101010101" pitchFamily="2" charset="-122"/>
                <a:cs typeface="Arial" panose="020B0604020202020204" pitchFamily="34" charset="0"/>
              </a:rPr>
              <a:t>1</a:t>
            </a:r>
            <a:r>
              <a:rPr lang="zh-CN" altLang="zh-CN" kern="100" dirty="0">
                <a:latin typeface="等线" panose="02010600030101010101" pitchFamily="2" charset="-122"/>
                <a:ea typeface="等线" panose="02010600030101010101" pitchFamily="2" charset="-122"/>
                <a:cs typeface="Arial" panose="020B0604020202020204" pitchFamily="34" charset="0"/>
              </a:rPr>
              <a:t>、直接浏览法</a:t>
            </a:r>
          </a:p>
          <a:p>
            <a:pPr algn="just">
              <a:spcAft>
                <a:spcPts val="0"/>
              </a:spcAft>
            </a:pPr>
            <a:r>
              <a:rPr lang="en-US" altLang="zh-CN" kern="100" dirty="0">
                <a:latin typeface="等线" panose="02010600030101010101" pitchFamily="2" charset="-122"/>
                <a:ea typeface="等线" panose="02010600030101010101" pitchFamily="2" charset="-122"/>
                <a:cs typeface="Arial" panose="020B0604020202020204" pitchFamily="34" charset="0"/>
              </a:rPr>
              <a:t>       </a:t>
            </a:r>
            <a:r>
              <a:rPr lang="zh-CN" altLang="zh-CN" kern="100" dirty="0">
                <a:latin typeface="等线" panose="02010600030101010101" pitchFamily="2" charset="-122"/>
                <a:ea typeface="等线" panose="02010600030101010101" pitchFamily="2" charset="-122"/>
                <a:cs typeface="Arial" panose="020B0604020202020204" pitchFamily="34" charset="0"/>
              </a:rPr>
              <a:t>直接浏览本专业最新核心期刊或文献</a:t>
            </a:r>
            <a:endParaRPr lang="en-US" altLang="zh-CN"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zh-CN" altLang="zh-CN"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altLang="zh-CN" kern="100" dirty="0">
                <a:latin typeface="等线" panose="02010600030101010101" pitchFamily="2" charset="-122"/>
                <a:ea typeface="等线" panose="02010600030101010101" pitchFamily="2" charset="-122"/>
                <a:cs typeface="Arial" panose="020B0604020202020204" pitchFamily="34" charset="0"/>
              </a:rPr>
              <a:t>2</a:t>
            </a:r>
            <a:r>
              <a:rPr lang="zh-CN" altLang="zh-CN" kern="100" dirty="0">
                <a:latin typeface="等线" panose="02010600030101010101" pitchFamily="2" charset="-122"/>
                <a:ea typeface="等线" panose="02010600030101010101" pitchFamily="2" charset="-122"/>
                <a:cs typeface="Arial" panose="020B0604020202020204" pitchFamily="34" charset="0"/>
              </a:rPr>
              <a:t>、常用法</a:t>
            </a:r>
          </a:p>
          <a:p>
            <a:pPr algn="just">
              <a:spcAft>
                <a:spcPts val="0"/>
              </a:spcAft>
            </a:pPr>
            <a:r>
              <a:rPr lang="en-US" altLang="zh-CN" kern="100" dirty="0">
                <a:latin typeface="等线" panose="02010600030101010101" pitchFamily="2" charset="-122"/>
                <a:ea typeface="等线" panose="02010600030101010101" pitchFamily="2" charset="-122"/>
                <a:cs typeface="Arial" panose="020B0604020202020204" pitchFamily="34" charset="0"/>
              </a:rPr>
              <a:t>        </a:t>
            </a:r>
            <a:r>
              <a:rPr lang="zh-CN" altLang="zh-CN" kern="100" dirty="0">
                <a:latin typeface="等线" panose="02010600030101010101" pitchFamily="2" charset="-122"/>
                <a:ea typeface="等线" panose="02010600030101010101" pitchFamily="2" charset="-122"/>
                <a:cs typeface="Arial" panose="020B0604020202020204" pitchFamily="34" charset="0"/>
              </a:rPr>
              <a:t>利用检索工具或检索系统来查找文献</a:t>
            </a:r>
          </a:p>
          <a:p>
            <a:pPr algn="just">
              <a:spcAft>
                <a:spcPts val="0"/>
              </a:spcAft>
            </a:pPr>
            <a:r>
              <a:rPr lang="en-US" altLang="zh-CN" kern="100" dirty="0">
                <a:latin typeface="等线" panose="02010600030101010101" pitchFamily="2" charset="-122"/>
                <a:ea typeface="等线" panose="02010600030101010101" pitchFamily="2" charset="-122"/>
                <a:cs typeface="Arial" panose="020B0604020202020204" pitchFamily="34" charset="0"/>
              </a:rPr>
              <a:t>       </a:t>
            </a:r>
            <a:r>
              <a:rPr lang="zh-CN" altLang="zh-CN" kern="100" dirty="0">
                <a:latin typeface="等线" panose="02010600030101010101" pitchFamily="2" charset="-122"/>
                <a:ea typeface="等线" panose="02010600030101010101" pitchFamily="2" charset="-122"/>
                <a:cs typeface="Arial" panose="020B0604020202020204" pitchFamily="34" charset="0"/>
              </a:rPr>
              <a:t>（</a:t>
            </a:r>
            <a:r>
              <a:rPr lang="en-US" altLang="zh-CN" kern="100" dirty="0">
                <a:latin typeface="等线" panose="02010600030101010101" pitchFamily="2" charset="-122"/>
                <a:ea typeface="等线" panose="02010600030101010101" pitchFamily="2" charset="-122"/>
                <a:cs typeface="Arial" panose="020B0604020202020204" pitchFamily="34" charset="0"/>
              </a:rPr>
              <a:t>1</a:t>
            </a:r>
            <a:r>
              <a:rPr lang="zh-CN" altLang="zh-CN" kern="100" dirty="0">
                <a:latin typeface="等线" panose="02010600030101010101" pitchFamily="2" charset="-122"/>
                <a:ea typeface="等线" panose="02010600030101010101" pitchFamily="2" charset="-122"/>
                <a:cs typeface="Arial" panose="020B0604020202020204" pitchFamily="34" charset="0"/>
              </a:rPr>
              <a:t>）顺查，由远及近地顺时间查找。</a:t>
            </a:r>
          </a:p>
          <a:p>
            <a:pPr algn="just">
              <a:spcAft>
                <a:spcPts val="0"/>
              </a:spcAft>
            </a:pPr>
            <a:r>
              <a:rPr lang="en-US" altLang="zh-CN" kern="100" dirty="0">
                <a:latin typeface="等线" panose="02010600030101010101" pitchFamily="2" charset="-122"/>
                <a:ea typeface="等线" panose="02010600030101010101" pitchFamily="2" charset="-122"/>
                <a:cs typeface="Arial" panose="020B0604020202020204" pitchFamily="34" charset="0"/>
              </a:rPr>
              <a:t>       </a:t>
            </a:r>
            <a:r>
              <a:rPr lang="zh-CN" altLang="zh-CN" kern="100" dirty="0">
                <a:latin typeface="等线" panose="02010600030101010101" pitchFamily="2" charset="-122"/>
                <a:ea typeface="等线" panose="02010600030101010101" pitchFamily="2" charset="-122"/>
                <a:cs typeface="Arial" panose="020B0604020202020204" pitchFamily="34" charset="0"/>
              </a:rPr>
              <a:t>（</a:t>
            </a:r>
            <a:r>
              <a:rPr lang="en-US" altLang="zh-CN" kern="100" dirty="0">
                <a:latin typeface="等线" panose="02010600030101010101" pitchFamily="2" charset="-122"/>
                <a:ea typeface="等线" panose="02010600030101010101" pitchFamily="2" charset="-122"/>
                <a:cs typeface="Arial" panose="020B0604020202020204" pitchFamily="34" charset="0"/>
              </a:rPr>
              <a:t>2</a:t>
            </a:r>
            <a:r>
              <a:rPr lang="zh-CN" altLang="zh-CN" kern="100" dirty="0">
                <a:latin typeface="等线" panose="02010600030101010101" pitchFamily="2" charset="-122"/>
                <a:ea typeface="等线" panose="02010600030101010101" pitchFamily="2" charset="-122"/>
                <a:cs typeface="Arial" panose="020B0604020202020204" pitchFamily="34" charset="0"/>
              </a:rPr>
              <a:t>）倒查，由近及远地逆时间查找。</a:t>
            </a:r>
          </a:p>
          <a:p>
            <a:pPr algn="just">
              <a:spcAft>
                <a:spcPts val="0"/>
              </a:spcAft>
            </a:pPr>
            <a:r>
              <a:rPr lang="en-US" altLang="zh-CN" kern="100" dirty="0">
                <a:latin typeface="等线" panose="02010600030101010101" pitchFamily="2" charset="-122"/>
                <a:ea typeface="等线" panose="02010600030101010101" pitchFamily="2" charset="-122"/>
                <a:cs typeface="Arial" panose="020B0604020202020204" pitchFamily="34" charset="0"/>
              </a:rPr>
              <a:t>       </a:t>
            </a:r>
            <a:r>
              <a:rPr lang="zh-CN" altLang="zh-CN" kern="100" dirty="0">
                <a:latin typeface="等线" panose="02010600030101010101" pitchFamily="2" charset="-122"/>
                <a:ea typeface="等线" panose="02010600030101010101" pitchFamily="2" charset="-122"/>
                <a:cs typeface="Arial" panose="020B0604020202020204" pitchFamily="34" charset="0"/>
              </a:rPr>
              <a:t>（</a:t>
            </a:r>
            <a:r>
              <a:rPr lang="en-US" altLang="zh-CN" kern="100" dirty="0">
                <a:latin typeface="等线" panose="02010600030101010101" pitchFamily="2" charset="-122"/>
                <a:ea typeface="等线" panose="02010600030101010101" pitchFamily="2" charset="-122"/>
                <a:cs typeface="Arial" panose="020B0604020202020204" pitchFamily="34" charset="0"/>
              </a:rPr>
              <a:t>3</a:t>
            </a:r>
            <a:r>
              <a:rPr lang="zh-CN" altLang="zh-CN" kern="100" dirty="0">
                <a:latin typeface="等线" panose="02010600030101010101" pitchFamily="2" charset="-122"/>
                <a:ea typeface="等线" panose="02010600030101010101" pitchFamily="2" charset="-122"/>
                <a:cs typeface="Arial" panose="020B0604020202020204" pitchFamily="34" charset="0"/>
              </a:rPr>
              <a:t>）抽查，抽取其中某段时间查找。</a:t>
            </a:r>
            <a:endParaRPr lang="en-US" altLang="zh-CN"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zh-CN" altLang="zh-CN"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altLang="zh-CN" kern="100" dirty="0">
                <a:latin typeface="等线" panose="02010600030101010101" pitchFamily="2" charset="-122"/>
                <a:ea typeface="等线" panose="02010600030101010101" pitchFamily="2" charset="-122"/>
                <a:cs typeface="Arial" panose="020B0604020202020204" pitchFamily="34" charset="0"/>
              </a:rPr>
              <a:t>3</a:t>
            </a:r>
            <a:r>
              <a:rPr lang="zh-CN" altLang="zh-CN" kern="100" dirty="0">
                <a:latin typeface="等线" panose="02010600030101010101" pitchFamily="2" charset="-122"/>
                <a:ea typeface="等线" panose="02010600030101010101" pitchFamily="2" charset="-122"/>
                <a:cs typeface="Arial" panose="020B0604020202020204" pitchFamily="34" charset="0"/>
              </a:rPr>
              <a:t>、追溯法（引文法）</a:t>
            </a:r>
          </a:p>
          <a:p>
            <a:pPr algn="just">
              <a:spcAft>
                <a:spcPts val="0"/>
              </a:spcAft>
            </a:pPr>
            <a:r>
              <a:rPr lang="en-US" altLang="zh-CN" kern="100" dirty="0">
                <a:latin typeface="等线" panose="02010600030101010101" pitchFamily="2" charset="-122"/>
                <a:ea typeface="等线" panose="02010600030101010101" pitchFamily="2" charset="-122"/>
                <a:cs typeface="Arial" panose="020B0604020202020204" pitchFamily="34" charset="0"/>
              </a:rPr>
              <a:t>       </a:t>
            </a:r>
            <a:r>
              <a:rPr lang="zh-CN" altLang="zh-CN" kern="100" dirty="0">
                <a:latin typeface="等线" panose="02010600030101010101" pitchFamily="2" charset="-122"/>
                <a:ea typeface="等线" panose="02010600030101010101" pitchFamily="2" charset="-122"/>
                <a:cs typeface="Arial" panose="020B0604020202020204" pitchFamily="34" charset="0"/>
              </a:rPr>
              <a:t>依据已有文献后所列的</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参考文献</a:t>
            </a:r>
            <a:r>
              <a:rPr lang="zh-CN" altLang="zh-CN" kern="100" dirty="0">
                <a:latin typeface="等线" panose="02010600030101010101" pitchFamily="2" charset="-122"/>
                <a:ea typeface="等线" panose="02010600030101010101" pitchFamily="2" charset="-122"/>
                <a:cs typeface="Arial" panose="020B0604020202020204" pitchFamily="34" charset="0"/>
              </a:rPr>
              <a:t>，逐一追查原文，不断扩检。</a:t>
            </a:r>
            <a:r>
              <a:rPr lang="en-US" altLang="zh-CN" kern="100" dirty="0">
                <a:latin typeface="等线" panose="02010600030101010101" pitchFamily="2" charset="-122"/>
                <a:ea typeface="等线" panose="02010600030101010101" pitchFamily="2" charset="-122"/>
                <a:cs typeface="Arial" panose="020B0604020202020204" pitchFamily="34" charset="0"/>
              </a:rPr>
              <a:t> SCI</a:t>
            </a:r>
            <a:r>
              <a:rPr lang="zh-CN" altLang="zh-CN" kern="100" dirty="0">
                <a:latin typeface="等线" panose="02010600030101010101" pitchFamily="2" charset="-122"/>
                <a:ea typeface="等线" panose="02010600030101010101" pitchFamily="2" charset="-122"/>
                <a:cs typeface="Arial" panose="020B0604020202020204" pitchFamily="34" charset="0"/>
              </a:rPr>
              <a:t>，引文追溯</a:t>
            </a:r>
            <a:endParaRPr lang="en-US" altLang="zh-CN"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zh-CN" altLang="zh-CN"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altLang="zh-CN" kern="100" dirty="0">
                <a:latin typeface="等线" panose="02010600030101010101" pitchFamily="2" charset="-122"/>
                <a:ea typeface="等线" panose="02010600030101010101" pitchFamily="2" charset="-122"/>
                <a:cs typeface="Arial" panose="020B0604020202020204" pitchFamily="34" charset="0"/>
              </a:rPr>
              <a:t>4</a:t>
            </a:r>
            <a:r>
              <a:rPr lang="zh-CN" altLang="zh-CN" kern="100" dirty="0">
                <a:latin typeface="等线" panose="02010600030101010101" pitchFamily="2" charset="-122"/>
                <a:ea typeface="等线" panose="02010600030101010101" pitchFamily="2" charset="-122"/>
                <a:cs typeface="Arial" panose="020B0604020202020204" pitchFamily="34" charset="0"/>
              </a:rPr>
              <a:t>、综合法</a:t>
            </a:r>
          </a:p>
        </p:txBody>
      </p:sp>
    </p:spTree>
    <p:extLst>
      <p:ext uri="{BB962C8B-B14F-4D97-AF65-F5344CB8AC3E}">
        <p14:creationId xmlns:p14="http://schemas.microsoft.com/office/powerpoint/2010/main" val="4026266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FC89DEA9-C293-4391-A52F-128331BD8BDD}"/>
              </a:ext>
            </a:extLst>
          </p:cNvPr>
          <p:cNvSpPr/>
          <p:nvPr/>
        </p:nvSpPr>
        <p:spPr>
          <a:xfrm>
            <a:off x="765820" y="476672"/>
            <a:ext cx="2031325" cy="646331"/>
          </a:xfrm>
          <a:prstGeom prst="rect">
            <a:avLst/>
          </a:prstGeom>
        </p:spPr>
        <p:txBody>
          <a:bodyPr wrap="none">
            <a:spAutoFit/>
          </a:bodyPr>
          <a:lstStyle/>
          <a:p>
            <a:r>
              <a:rPr lang="zh-CN" altLang="zh-CN" sz="3600" b="1" dirty="0">
                <a:ea typeface="等线" panose="02010600030101010101" pitchFamily="2" charset="-122"/>
                <a:cs typeface="Arial" panose="020B0604020202020204" pitchFamily="34" charset="0"/>
              </a:rPr>
              <a:t>检索步骤</a:t>
            </a:r>
            <a:endParaRPr lang="zh-CN" altLang="en-US" sz="3600" dirty="0"/>
          </a:p>
        </p:txBody>
      </p:sp>
      <p:sp>
        <p:nvSpPr>
          <p:cNvPr id="10" name="矩形 9">
            <a:extLst>
              <a:ext uri="{FF2B5EF4-FFF2-40B4-BE49-F238E27FC236}">
                <a16:creationId xmlns:a16="http://schemas.microsoft.com/office/drawing/2014/main" id="{ABDC5387-C56C-4659-87D8-179909720752}"/>
              </a:ext>
            </a:extLst>
          </p:cNvPr>
          <p:cNvSpPr/>
          <p:nvPr/>
        </p:nvSpPr>
        <p:spPr>
          <a:xfrm>
            <a:off x="1989956" y="1268760"/>
            <a:ext cx="7654925" cy="4893647"/>
          </a:xfrm>
          <a:prstGeom prst="rect">
            <a:avLst/>
          </a:prstGeom>
        </p:spPr>
        <p:txBody>
          <a:bodyPr wrap="square">
            <a:spAutoFit/>
          </a:bodyPr>
          <a:lstStyle/>
          <a:p>
            <a:pPr algn="just">
              <a:spcAft>
                <a:spcPts val="0"/>
              </a:spcAf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1</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．明确检索目标：</a:t>
            </a:r>
          </a:p>
          <a:p>
            <a:pPr marL="457200" lvl="1" algn="just">
              <a:spcAft>
                <a:spcPts val="0"/>
              </a:spcAft>
              <a:tabLst>
                <a:tab pos="9144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明确要</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解决的问题；</a:t>
            </a:r>
          </a:p>
          <a:p>
            <a:pPr marL="457200" lvl="1" algn="just">
              <a:spcAft>
                <a:spcPts val="0"/>
              </a:spcAft>
              <a:tabLst>
                <a:tab pos="9144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合理选择资源（期刊、图书、专利、报告）；</a:t>
            </a:r>
          </a:p>
          <a:p>
            <a:pPr marL="457200" lvl="1" algn="just">
              <a:spcAft>
                <a:spcPts val="0"/>
              </a:spcAft>
              <a:tabLst>
                <a:tab pos="9144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圈定搜索范围，如：学科、地域、时间等。</a:t>
            </a:r>
          </a:p>
          <a:p>
            <a:pPr algn="just">
              <a:spcAft>
                <a:spcPts val="0"/>
              </a:spcAf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2</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．确认检索词</a:t>
            </a:r>
          </a:p>
          <a:p>
            <a:pPr marL="457200" lvl="1" algn="just">
              <a:spcAft>
                <a:spcPts val="0"/>
              </a:spcAft>
              <a:tabLst>
                <a:tab pos="9144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找准关键词，归纳相关词（同义词、近义词、拼写形式不同词）；</a:t>
            </a:r>
          </a:p>
          <a:p>
            <a:pPr marL="457200" lvl="1" algn="just">
              <a:spcAft>
                <a:spcPts val="0"/>
              </a:spcAft>
              <a:tabLst>
                <a:tab pos="9144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人名、机构名称（学术带头人及权威机构）；</a:t>
            </a:r>
          </a:p>
          <a:p>
            <a:pPr marL="457200" lvl="1" algn="just">
              <a:spcAft>
                <a:spcPts val="0"/>
              </a:spcAft>
              <a:tabLst>
                <a:tab pos="9144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课题所属学科主题及族性关系（分类号）。</a:t>
            </a:r>
          </a:p>
          <a:p>
            <a:pPr algn="just">
              <a:spcAft>
                <a:spcPts val="0"/>
              </a:spcAf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3</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．选择数据库</a:t>
            </a:r>
          </a:p>
          <a:p>
            <a:pPr marL="457200" lvl="1" algn="just">
              <a:spcAft>
                <a:spcPts val="0"/>
              </a:spcAft>
              <a:tabLst>
                <a:tab pos="9144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确认数据库拥有的文献量及数据库类型（全文、文摘、题录）；</a:t>
            </a:r>
          </a:p>
          <a:p>
            <a:pPr marL="457200" lvl="1" algn="just">
              <a:spcAft>
                <a:spcPts val="0"/>
              </a:spcAft>
              <a:tabLst>
                <a:tab pos="9144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了解数据库检索规则（帮助）；</a:t>
            </a:r>
            <a:endParaRPr lang="zh-CN" altLang="zh-CN" kern="100" dirty="0">
              <a:solidFill>
                <a:schemeClr val="tx1">
                  <a:lumMod val="75000"/>
                </a:schemeClr>
              </a:solidFill>
              <a:effectLst/>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2959075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F49A3DE5-D37B-4515-8544-08F590BD5820}"/>
              </a:ext>
            </a:extLst>
          </p:cNvPr>
          <p:cNvSpPr/>
          <p:nvPr/>
        </p:nvSpPr>
        <p:spPr>
          <a:xfrm>
            <a:off x="1125860" y="260648"/>
            <a:ext cx="10153128" cy="6740307"/>
          </a:xfrm>
          <a:prstGeom prst="rect">
            <a:avLst/>
          </a:prstGeom>
        </p:spPr>
        <p:txBody>
          <a:bodyPr wrap="square">
            <a:spAutoFit/>
          </a:bodyPr>
          <a:lstStyle/>
          <a:p>
            <a:pPr algn="just"/>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4.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制定检索策略</a:t>
            </a:r>
          </a:p>
          <a:p>
            <a:pPr marL="457200" lvl="1" algn="just">
              <a:tabLst>
                <a:tab pos="9144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以</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查全</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为目标的检索策略制定</a:t>
            </a:r>
          </a:p>
          <a:p>
            <a:pPr marL="457200" lvl="1" algn="just">
              <a:tabLst>
                <a:tab pos="9144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以</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查准</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为目标的检索策略制定</a:t>
            </a:r>
          </a:p>
          <a:p>
            <a:pPr marL="457200" lvl="1" algn="just">
              <a:tabLst>
                <a:tab pos="9144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以</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查新</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为目标的检索策略制定</a:t>
            </a:r>
          </a:p>
          <a:p>
            <a:pPr algn="just"/>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5</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．编写检索式</a:t>
            </a:r>
          </a:p>
          <a:p>
            <a:pPr algn="just"/>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根据已制定的检索策略，针对</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数据库规则特点</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采用的相应检索技术编写检索式。</a:t>
            </a:r>
          </a:p>
          <a:p>
            <a:pPr algn="just"/>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6</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．检索操作</a:t>
            </a:r>
          </a:p>
          <a:p>
            <a:pPr algn="just"/>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根据课题需要调整限定要求，包括：字段选择、年限选择、语言选择、优化检索等。经快速初查，分析检索结果。</a:t>
            </a:r>
            <a:endPar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7</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．分析检查检索结果</a:t>
            </a:r>
          </a:p>
          <a:p>
            <a:pPr lvl="1"/>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查看结果是否满足已制定的检索思路要求；</a:t>
            </a:r>
          </a:p>
          <a:p>
            <a:pPr lvl="1"/>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文献量过多应加以限定；</a:t>
            </a:r>
          </a:p>
          <a:p>
            <a:pPr lvl="1"/>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文献量过少或零应重新调整检索词修改检索式；</a:t>
            </a:r>
          </a:p>
          <a:p>
            <a:pPr lvl="1"/>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从浏览检索记录中得到新的启示。</a:t>
            </a:r>
          </a:p>
          <a:p>
            <a:pPr lvl="1"/>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利用数据库提供的工具分析、筛选、提炼检索结果。</a:t>
            </a:r>
          </a:p>
          <a:p>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8.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获取原文</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纸型文献或电子文献）</a:t>
            </a:r>
          </a:p>
          <a:p>
            <a:pPr algn="just"/>
            <a:endPar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4189571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dirty="0"/>
              <a:t>数据库</a:t>
            </a:r>
            <a:endParaRPr lang="en-US" dirty="0"/>
          </a:p>
        </p:txBody>
      </p:sp>
    </p:spTree>
    <p:extLst>
      <p:ext uri="{BB962C8B-B14F-4D97-AF65-F5344CB8AC3E}">
        <p14:creationId xmlns:p14="http://schemas.microsoft.com/office/powerpoint/2010/main" val="1997697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DBF9AF0-86FE-4D70-BEE1-9D1C34AD6333}"/>
              </a:ext>
            </a:extLst>
          </p:cNvPr>
          <p:cNvSpPr/>
          <p:nvPr/>
        </p:nvSpPr>
        <p:spPr>
          <a:xfrm>
            <a:off x="621804" y="332656"/>
            <a:ext cx="3057247" cy="584775"/>
          </a:xfrm>
          <a:prstGeom prst="rect">
            <a:avLst/>
          </a:prstGeom>
        </p:spPr>
        <p:txBody>
          <a:bodyPr wrap="none">
            <a:spAutoFit/>
          </a:bodyPr>
          <a:lstStyle/>
          <a:p>
            <a:r>
              <a:rPr lang="zh-CN" altLang="zh-CN" sz="3200" b="1" dirty="0">
                <a:ea typeface="等线" panose="02010600030101010101" pitchFamily="2" charset="-122"/>
                <a:cs typeface="Arial" panose="020B0604020202020204" pitchFamily="34" charset="0"/>
              </a:rPr>
              <a:t>获取信息的途径</a:t>
            </a:r>
            <a:endParaRPr lang="zh-CN" altLang="en-US" sz="3200" dirty="0"/>
          </a:p>
        </p:txBody>
      </p:sp>
      <p:sp>
        <p:nvSpPr>
          <p:cNvPr id="3" name="矩形 2">
            <a:extLst>
              <a:ext uri="{FF2B5EF4-FFF2-40B4-BE49-F238E27FC236}">
                <a16:creationId xmlns:a16="http://schemas.microsoft.com/office/drawing/2014/main" id="{E1894695-B14E-423B-A6F3-F0A80D9A1111}"/>
              </a:ext>
            </a:extLst>
          </p:cNvPr>
          <p:cNvSpPr/>
          <p:nvPr/>
        </p:nvSpPr>
        <p:spPr>
          <a:xfrm>
            <a:off x="873832" y="1052736"/>
            <a:ext cx="10441160" cy="5262979"/>
          </a:xfrm>
          <a:prstGeom prst="rect">
            <a:avLst/>
          </a:prstGeom>
        </p:spPr>
        <p:txBody>
          <a:bodyPr wrap="square">
            <a:spAutoFit/>
          </a:bodyPr>
          <a:lstStyle/>
          <a:p>
            <a:pPr lvl="0" algn="just">
              <a:spcAft>
                <a:spcPts val="0"/>
              </a:spcAf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通过</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搜索引擎</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获取（综合</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Google</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、百度</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专用</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内容广泛，检索简单，查全率高，查准率低，结果数量大，学术文献量少切无法获取全文（非免费））</a:t>
            </a:r>
            <a:endPar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技巧：分析检索的</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主题</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，选择合适的</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搜索引擎</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，抽取适当的</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关键词</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，正确</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p>
          <a:p>
            <a:pPr lvl="0" algn="just">
              <a:spcAft>
                <a:spcPts val="0"/>
              </a:spcAf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构造</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检索式</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（网络搜索引擎惯用空格（与）、逗号（或）、减号（非）表</a:t>
            </a:r>
            <a:endPar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示逻辑关系，但具体情况因搜索引擎而异），及时调整</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检索策略</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（扩大</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或</a:t>
            </a:r>
            <a:endPar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缩小）</a:t>
            </a:r>
            <a:endPar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高级搜索语法：</a:t>
            </a:r>
            <a:endPar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intitle</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后接</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要包含的关键词</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err="1">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inurl</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是</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在</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URL</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中</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含有</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的关键词的网页中寻找信</a:t>
            </a:r>
            <a:endPar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息</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site</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用以</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限定在某网站内搜索</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xxx.com</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filetype</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限定搜多结果的文件类</a:t>
            </a:r>
            <a:endPar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型</a:t>
            </a:r>
            <a:endPar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endPar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通过</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网络资源导航</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（为一定的服务对象群体如本校师生提供经过人工筛选和评价的有较高参考价值的网络资源，可根据学科和网络资源类型浏览，）</a:t>
            </a:r>
          </a:p>
        </p:txBody>
      </p:sp>
    </p:spTree>
    <p:extLst>
      <p:ext uri="{BB962C8B-B14F-4D97-AF65-F5344CB8AC3E}">
        <p14:creationId xmlns:p14="http://schemas.microsoft.com/office/powerpoint/2010/main" val="2377441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86D4DD9-C452-4CD7-BD58-94B411C48F1F}"/>
              </a:ext>
            </a:extLst>
          </p:cNvPr>
          <p:cNvSpPr/>
          <p:nvPr/>
        </p:nvSpPr>
        <p:spPr>
          <a:xfrm>
            <a:off x="1521904" y="1412776"/>
            <a:ext cx="9145016" cy="3416320"/>
          </a:xfrm>
          <a:prstGeom prst="rect">
            <a:avLst/>
          </a:prstGeom>
        </p:spPr>
        <p:txBody>
          <a:bodyPr wrap="square">
            <a:spAutoFit/>
          </a:bodyPr>
          <a:lstStyle/>
          <a:p>
            <a:pPr algn="jus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利用</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机构网站</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和</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专业网站</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获取专业信息（机构</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网站</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：学术机构、图书馆、信息情报部门、大学、政府部门所建立的各种门户网站，专业</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网站</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：专门的学术组织，民间组织建立的网站，强专业性、针对性</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，如</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中国知识产权局网站，国家统计局）</a:t>
            </a:r>
            <a:endPar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pPr marL="342900" indent="-342900" algn="just">
              <a:buFont typeface="Arial" panose="020B0604020202020204" pitchFamily="34" charset="0"/>
              <a:buChar char="•"/>
              <a:tabLst>
                <a:tab pos="457200" algn="l"/>
              </a:tabLst>
            </a:pPr>
            <a:endPar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a:p>
            <a:pPr algn="just">
              <a:tabLst>
                <a:tab pos="457200" algn="l"/>
              </a:tabLst>
            </a:pP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利用</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专业数据库</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获取优质信息（国际联机检索系统：</a:t>
            </a:r>
            <a:r>
              <a:rPr lang="en-US" altLang="zh-CN" kern="100" dirty="0" err="1">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Dialog,STN</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大型数据库：美国</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科学引文索引</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工程索引</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--EI</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，英国</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--INSPC</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化学文摘</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--CA</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医学文摘</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err="1">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medline</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德温特专利</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俄罗斯</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文摘杂志</a:t>
            </a:r>
            <a:r>
              <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日本</a:t>
            </a:r>
            <a:r>
              <a:rPr lang="en-US"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科技速报）</a:t>
            </a:r>
            <a:endParaRPr lang="zh-CN" altLang="en-US"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141206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65820" y="548680"/>
            <a:ext cx="10157354" cy="1397000"/>
          </a:xfrm>
        </p:spPr>
        <p:txBody>
          <a:bodyPr rtlCol="0"/>
          <a:lstStyle/>
          <a:p>
            <a:r>
              <a:rPr lang="zh-CN" altLang="zh-CN" b="1" dirty="0"/>
              <a:t>从数据形式来划分：</a:t>
            </a:r>
            <a:br>
              <a:rPr lang="zh-CN" altLang="zh-CN" dirty="0"/>
            </a:br>
            <a:endParaRPr lang="en-US" dirty="0"/>
          </a:p>
        </p:txBody>
      </p:sp>
      <p:sp>
        <p:nvSpPr>
          <p:cNvPr id="3" name="矩形 2">
            <a:extLst>
              <a:ext uri="{FF2B5EF4-FFF2-40B4-BE49-F238E27FC236}">
                <a16:creationId xmlns:a16="http://schemas.microsoft.com/office/drawing/2014/main" id="{0A9E334D-FA39-4DEF-A89E-3E1E3043C22A}"/>
              </a:ext>
            </a:extLst>
          </p:cNvPr>
          <p:cNvSpPr/>
          <p:nvPr/>
        </p:nvSpPr>
        <p:spPr>
          <a:xfrm>
            <a:off x="2349996" y="2064859"/>
            <a:ext cx="4185761"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全文数据库，</a:t>
            </a:r>
            <a:r>
              <a:rPr lang="zh-CN" altLang="zh-CN" b="1" dirty="0">
                <a:solidFill>
                  <a:schemeClr val="tx2"/>
                </a:solidFill>
                <a:ea typeface="等线" panose="02010600030101010101" pitchFamily="2" charset="-122"/>
                <a:cs typeface="Arial" panose="020B0604020202020204" pitchFamily="34" charset="0"/>
              </a:rPr>
              <a:t>存储文献全文</a:t>
            </a:r>
            <a:r>
              <a:rPr lang="zh-CN" altLang="en-US" b="1" dirty="0">
                <a:ea typeface="等线" panose="02010600030101010101" pitchFamily="2" charset="-122"/>
                <a:cs typeface="Arial" panose="020B0604020202020204" pitchFamily="34" charset="0"/>
              </a:rPr>
              <a:t>。</a:t>
            </a:r>
            <a:endParaRPr lang="zh-CN" altLang="en-US" dirty="0"/>
          </a:p>
        </p:txBody>
      </p:sp>
      <p:sp>
        <p:nvSpPr>
          <p:cNvPr id="4" name="矩形 3">
            <a:extLst>
              <a:ext uri="{FF2B5EF4-FFF2-40B4-BE49-F238E27FC236}">
                <a16:creationId xmlns:a16="http://schemas.microsoft.com/office/drawing/2014/main" id="{CE430E73-3807-4093-A278-9F48338430D5}"/>
              </a:ext>
            </a:extLst>
          </p:cNvPr>
          <p:cNvSpPr/>
          <p:nvPr/>
        </p:nvSpPr>
        <p:spPr>
          <a:xfrm>
            <a:off x="2349996" y="3013004"/>
            <a:ext cx="7920880" cy="830997"/>
          </a:xfrm>
          <a:prstGeom prst="rect">
            <a:avLst/>
          </a:prstGeom>
        </p:spPr>
        <p:txBody>
          <a:bodyPr wrap="square">
            <a:spAutoFit/>
          </a:bodyPr>
          <a:lstStyle/>
          <a:p>
            <a:r>
              <a:rPr lang="zh-CN" altLang="zh-CN" b="1" dirty="0">
                <a:ea typeface="等线" panose="02010600030101010101" pitchFamily="2" charset="-122"/>
                <a:cs typeface="Arial" panose="020B0604020202020204" pitchFamily="34" charset="0"/>
              </a:rPr>
              <a:t>书目数据库，</a:t>
            </a:r>
            <a:r>
              <a:rPr lang="zh-CN" altLang="zh-CN" b="1" dirty="0">
                <a:solidFill>
                  <a:schemeClr val="tx2"/>
                </a:solidFill>
                <a:ea typeface="等线" panose="02010600030101010101" pitchFamily="2" charset="-122"/>
                <a:cs typeface="Arial" panose="020B0604020202020204" pitchFamily="34" charset="0"/>
              </a:rPr>
              <a:t>存储内容为题录或除题录外，还包括文摘、提要或简介</a:t>
            </a:r>
            <a:r>
              <a:rPr lang="zh-CN" altLang="en-US" b="1" dirty="0">
                <a:solidFill>
                  <a:schemeClr val="tx2"/>
                </a:solidFill>
                <a:ea typeface="等线" panose="02010600030101010101" pitchFamily="2" charset="-122"/>
                <a:cs typeface="Arial" panose="020B0604020202020204" pitchFamily="34" charset="0"/>
              </a:rPr>
              <a:t>。</a:t>
            </a:r>
            <a:endParaRPr lang="zh-CN" altLang="en-US" dirty="0">
              <a:solidFill>
                <a:schemeClr val="tx2"/>
              </a:solidFill>
            </a:endParaRPr>
          </a:p>
        </p:txBody>
      </p:sp>
      <p:sp>
        <p:nvSpPr>
          <p:cNvPr id="5" name="矩形 4">
            <a:extLst>
              <a:ext uri="{FF2B5EF4-FFF2-40B4-BE49-F238E27FC236}">
                <a16:creationId xmlns:a16="http://schemas.microsoft.com/office/drawing/2014/main" id="{974A09FE-E95A-4315-81A7-B3724F9A7FF1}"/>
              </a:ext>
            </a:extLst>
          </p:cNvPr>
          <p:cNvSpPr/>
          <p:nvPr/>
        </p:nvSpPr>
        <p:spPr>
          <a:xfrm>
            <a:off x="2349996" y="4337684"/>
            <a:ext cx="7632848" cy="830997"/>
          </a:xfrm>
          <a:prstGeom prst="rect">
            <a:avLst/>
          </a:prstGeom>
        </p:spPr>
        <p:txBody>
          <a:bodyPr wrap="square">
            <a:spAutoFit/>
          </a:bodyPr>
          <a:lstStyle/>
          <a:p>
            <a:r>
              <a:rPr lang="zh-CN" altLang="zh-CN" b="1" dirty="0">
                <a:ea typeface="等线" panose="02010600030101010101" pitchFamily="2" charset="-122"/>
                <a:cs typeface="Arial" panose="020B0604020202020204" pitchFamily="34" charset="0"/>
              </a:rPr>
              <a:t>书目相关数据库，</a:t>
            </a:r>
            <a:r>
              <a:rPr lang="zh-CN" altLang="zh-CN" b="1" dirty="0">
                <a:solidFill>
                  <a:schemeClr val="tx2"/>
                </a:solidFill>
                <a:ea typeface="等线" panose="02010600030101010101" pitchFamily="2" charset="-122"/>
                <a:cs typeface="Arial" panose="020B0604020202020204" pitchFamily="34" charset="0"/>
              </a:rPr>
              <a:t>仅存储索引词和文献号，不存储其他书目信息</a:t>
            </a:r>
            <a:r>
              <a:rPr lang="zh-CN" altLang="en-US" b="1" dirty="0">
                <a:solidFill>
                  <a:schemeClr val="tx2"/>
                </a:solidFill>
                <a:ea typeface="等线" panose="02010600030101010101" pitchFamily="2" charset="-122"/>
                <a:cs typeface="Arial" panose="020B0604020202020204" pitchFamily="34" charset="0"/>
              </a:rPr>
              <a:t>。</a:t>
            </a:r>
            <a:endParaRPr lang="zh-CN" altLang="en-US" dirty="0">
              <a:solidFill>
                <a:schemeClr val="tx2"/>
              </a:solidFill>
            </a:endParaRPr>
          </a:p>
        </p:txBody>
      </p:sp>
    </p:spTree>
    <p:extLst>
      <p:ext uri="{BB962C8B-B14F-4D97-AF65-F5344CB8AC3E}">
        <p14:creationId xmlns:p14="http://schemas.microsoft.com/office/powerpoint/2010/main" val="1653943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EEF702-F80C-41BB-96A5-B66036899456}"/>
              </a:ext>
            </a:extLst>
          </p:cNvPr>
          <p:cNvSpPr txBox="1">
            <a:spLocks/>
          </p:cNvSpPr>
          <p:nvPr/>
        </p:nvSpPr>
        <p:spPr>
          <a:xfrm>
            <a:off x="765820" y="548680"/>
            <a:ext cx="10157354" cy="1397000"/>
          </a:xfrm>
          <a:prstGeom prst="rect">
            <a:avLst/>
          </a:prstGeom>
        </p:spPr>
        <p:txBody>
          <a:bodyPr rtlCol="0"/>
          <a:lstStyle>
            <a:lvl1pPr algn="l" defTabSz="1218987" rtl="0" eaLnBrk="1" latinLnBrk="0" hangingPunct="1">
              <a:lnSpc>
                <a:spcPct val="85000"/>
              </a:lnSpc>
              <a:spcBef>
                <a:spcPct val="0"/>
              </a:spcBef>
              <a:buNone/>
              <a:tabLst/>
              <a:defRPr sz="4400" kern="1200" cap="none" baseline="0">
                <a:solidFill>
                  <a:schemeClr val="tx1"/>
                </a:solidFill>
                <a:latin typeface="微软雅黑" panose="020B0503020204020204" pitchFamily="34" charset="-122"/>
                <a:ea typeface="微软雅黑" panose="020B0503020204020204" pitchFamily="34" charset="-122"/>
                <a:cs typeface="+mj-cs"/>
              </a:defRPr>
            </a:lvl1pPr>
          </a:lstStyle>
          <a:p>
            <a:r>
              <a:rPr lang="zh-CN" altLang="zh-CN" b="1" dirty="0"/>
              <a:t>从数据</a:t>
            </a:r>
            <a:r>
              <a:rPr lang="zh-CN" altLang="en-US" b="1" dirty="0"/>
              <a:t>内容</a:t>
            </a:r>
            <a:r>
              <a:rPr lang="zh-CN" altLang="zh-CN" b="1" dirty="0"/>
              <a:t>来划分：</a:t>
            </a:r>
            <a:br>
              <a:rPr lang="zh-CN" altLang="zh-CN" dirty="0"/>
            </a:br>
            <a:endParaRPr lang="en-US" dirty="0"/>
          </a:p>
        </p:txBody>
      </p:sp>
      <p:sp>
        <p:nvSpPr>
          <p:cNvPr id="3" name="矩形 2">
            <a:extLst>
              <a:ext uri="{FF2B5EF4-FFF2-40B4-BE49-F238E27FC236}">
                <a16:creationId xmlns:a16="http://schemas.microsoft.com/office/drawing/2014/main" id="{74C6D3D8-DD2B-440F-A63A-5764C5E54901}"/>
              </a:ext>
            </a:extLst>
          </p:cNvPr>
          <p:cNvSpPr/>
          <p:nvPr/>
        </p:nvSpPr>
        <p:spPr>
          <a:xfrm>
            <a:off x="981844" y="1714847"/>
            <a:ext cx="2954655"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综合性文献数据库</a:t>
            </a:r>
            <a:r>
              <a:rPr lang="zh-CN" altLang="en-US" b="1" dirty="0">
                <a:ea typeface="等线" panose="02010600030101010101" pitchFamily="2" charset="-122"/>
                <a:cs typeface="Arial" panose="020B0604020202020204" pitchFamily="34" charset="0"/>
              </a:rPr>
              <a:t>：</a:t>
            </a:r>
            <a:endParaRPr lang="zh-CN" altLang="en-US" dirty="0"/>
          </a:p>
        </p:txBody>
      </p:sp>
      <p:sp>
        <p:nvSpPr>
          <p:cNvPr id="4" name="矩形 3">
            <a:extLst>
              <a:ext uri="{FF2B5EF4-FFF2-40B4-BE49-F238E27FC236}">
                <a16:creationId xmlns:a16="http://schemas.microsoft.com/office/drawing/2014/main" id="{0517D1B4-55D8-451D-A52D-BE154F4C81D4}"/>
              </a:ext>
            </a:extLst>
          </p:cNvPr>
          <p:cNvSpPr/>
          <p:nvPr/>
        </p:nvSpPr>
        <p:spPr>
          <a:xfrm>
            <a:off x="981844" y="3677849"/>
            <a:ext cx="2954655"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专业性文献数据库</a:t>
            </a:r>
            <a:r>
              <a:rPr lang="zh-CN" altLang="en-US" b="1" dirty="0">
                <a:ea typeface="等线" panose="02010600030101010101" pitchFamily="2" charset="-122"/>
                <a:cs typeface="Arial" panose="020B0604020202020204" pitchFamily="34" charset="0"/>
              </a:rPr>
              <a:t>：</a:t>
            </a:r>
            <a:endParaRPr lang="zh-CN" altLang="en-US" dirty="0"/>
          </a:p>
        </p:txBody>
      </p:sp>
      <p:sp>
        <p:nvSpPr>
          <p:cNvPr id="5" name="矩形 4">
            <a:extLst>
              <a:ext uri="{FF2B5EF4-FFF2-40B4-BE49-F238E27FC236}">
                <a16:creationId xmlns:a16="http://schemas.microsoft.com/office/drawing/2014/main" id="{FC9DF6A5-0C50-4E40-8F6A-D20523CA8BF1}"/>
              </a:ext>
            </a:extLst>
          </p:cNvPr>
          <p:cNvSpPr/>
          <p:nvPr/>
        </p:nvSpPr>
        <p:spPr>
          <a:xfrm>
            <a:off x="2061964" y="2511682"/>
            <a:ext cx="7488832" cy="830997"/>
          </a:xfrm>
          <a:prstGeom prst="rect">
            <a:avLst/>
          </a:prstGeom>
        </p:spPr>
        <p:txBody>
          <a:bodyPr wrap="square">
            <a:spAutoFit/>
          </a:bodyPr>
          <a:lstStyle/>
          <a:p>
            <a:pPr algn="just">
              <a:spcAft>
                <a:spcPts val="0"/>
              </a:spcAft>
            </a:pPr>
            <a:r>
              <a:rPr lang="en-US"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SCI</a:t>
            </a:r>
            <a:r>
              <a:rPr lang="zh-CN"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EI</a:t>
            </a:r>
            <a:r>
              <a:rPr lang="zh-CN"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、维普、万方、中国知网、</a:t>
            </a:r>
            <a:r>
              <a:rPr lang="en-US"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CSCD</a:t>
            </a:r>
            <a:r>
              <a:rPr lang="zh-CN"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t>
            </a:r>
          </a:p>
          <a:p>
            <a:r>
              <a:rPr lang="en-US" altLang="zh-CN" dirty="0">
                <a:solidFill>
                  <a:schemeClr val="tx2"/>
                </a:solidFill>
                <a:latin typeface="等线" panose="02010600030101010101" pitchFamily="2" charset="-122"/>
                <a:cs typeface="Arial" panose="020B0604020202020204" pitchFamily="34" charset="0"/>
              </a:rPr>
              <a:t>Elsevier(ScienceDirect)</a:t>
            </a:r>
            <a:r>
              <a:rPr lang="zh-CN" altLang="zh-CN" dirty="0">
                <a:solidFill>
                  <a:schemeClr val="tx2"/>
                </a:solidFill>
                <a:ea typeface="等线" panose="02010600030101010101" pitchFamily="2" charset="-122"/>
                <a:cs typeface="Arial" panose="020B0604020202020204" pitchFamily="34" charset="0"/>
              </a:rPr>
              <a:t>、</a:t>
            </a:r>
            <a:r>
              <a:rPr lang="en-US" altLang="zh-CN" dirty="0">
                <a:solidFill>
                  <a:schemeClr val="tx2"/>
                </a:solidFill>
                <a:ea typeface="等线" panose="02010600030101010101" pitchFamily="2" charset="-122"/>
                <a:cs typeface="Arial" panose="020B0604020202020204" pitchFamily="34" charset="0"/>
              </a:rPr>
              <a:t>Scopus</a:t>
            </a:r>
            <a:r>
              <a:rPr lang="zh-CN" altLang="zh-CN" dirty="0">
                <a:solidFill>
                  <a:schemeClr val="tx2"/>
                </a:solidFill>
                <a:ea typeface="等线" panose="02010600030101010101" pitchFamily="2" charset="-122"/>
                <a:cs typeface="Arial" panose="020B0604020202020204" pitchFamily="34" charset="0"/>
              </a:rPr>
              <a:t>、</a:t>
            </a:r>
            <a:r>
              <a:rPr lang="en-US" altLang="zh-CN" dirty="0">
                <a:solidFill>
                  <a:schemeClr val="tx2"/>
                </a:solidFill>
                <a:ea typeface="等线" panose="02010600030101010101" pitchFamily="2" charset="-122"/>
                <a:cs typeface="Arial" panose="020B0604020202020204" pitchFamily="34" charset="0"/>
              </a:rPr>
              <a:t>INSPEC</a:t>
            </a:r>
            <a:endParaRPr lang="zh-CN" altLang="en-US" dirty="0">
              <a:solidFill>
                <a:schemeClr val="tx2"/>
              </a:solidFill>
            </a:endParaRPr>
          </a:p>
        </p:txBody>
      </p:sp>
      <p:sp>
        <p:nvSpPr>
          <p:cNvPr id="6" name="矩形 5">
            <a:extLst>
              <a:ext uri="{FF2B5EF4-FFF2-40B4-BE49-F238E27FC236}">
                <a16:creationId xmlns:a16="http://schemas.microsoft.com/office/drawing/2014/main" id="{FE78B683-D87F-41BE-B922-2FC0182DA23E}"/>
              </a:ext>
            </a:extLst>
          </p:cNvPr>
          <p:cNvSpPr/>
          <p:nvPr/>
        </p:nvSpPr>
        <p:spPr>
          <a:xfrm>
            <a:off x="2061964" y="4543500"/>
            <a:ext cx="6092825" cy="830997"/>
          </a:xfrm>
          <a:prstGeom prst="rect">
            <a:avLst/>
          </a:prstGeom>
        </p:spPr>
        <p:txBody>
          <a:bodyPr>
            <a:spAutoFit/>
          </a:bodyPr>
          <a:lstStyle/>
          <a:p>
            <a:pPr algn="just"/>
            <a:r>
              <a:rPr lang="en-US"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CA</a:t>
            </a:r>
            <a:r>
              <a:rPr lang="zh-CN"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ACM</a:t>
            </a:r>
            <a:r>
              <a:rPr lang="zh-CN"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ACS</a:t>
            </a:r>
            <a:r>
              <a:rPr lang="zh-CN"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AIAA</a:t>
            </a:r>
            <a:r>
              <a:rPr lang="zh-CN"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APS</a:t>
            </a:r>
            <a:r>
              <a:rPr lang="zh-CN"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ASCE</a:t>
            </a:r>
            <a:r>
              <a:rPr lang="zh-CN"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ASME</a:t>
            </a:r>
            <a:r>
              <a:rPr lang="zh-CN"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2"/>
                </a:solidFill>
                <a:latin typeface="等线" panose="02010600030101010101" pitchFamily="2" charset="-122"/>
                <a:ea typeface="等线" panose="02010600030101010101" pitchFamily="2" charset="-122"/>
                <a:cs typeface="Arial" panose="020B0604020202020204" pitchFamily="34" charset="0"/>
              </a:rPr>
              <a:t>IOP</a:t>
            </a:r>
            <a:endParaRPr lang="zh-CN" altLang="en-US" kern="100" dirty="0">
              <a:solidFill>
                <a:schemeClr val="tx2"/>
              </a:solidFill>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3030984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462E21B-6018-40AE-B3F4-BD585158B0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9487" y="290512"/>
            <a:ext cx="10229850" cy="6276975"/>
          </a:xfrm>
          <a:prstGeom prst="rect">
            <a:avLst/>
          </a:prstGeom>
        </p:spPr>
      </p:pic>
    </p:spTree>
    <p:extLst>
      <p:ext uri="{BB962C8B-B14F-4D97-AF65-F5344CB8AC3E}">
        <p14:creationId xmlns:p14="http://schemas.microsoft.com/office/powerpoint/2010/main" val="1714772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21CB303-DF68-485F-A3EF-B08ABA1161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6892"/>
            <a:ext cx="12188825" cy="6024215"/>
          </a:xfrm>
          <a:prstGeom prst="rect">
            <a:avLst/>
          </a:prstGeom>
        </p:spPr>
      </p:pic>
    </p:spTree>
    <p:extLst>
      <p:ext uri="{BB962C8B-B14F-4D97-AF65-F5344CB8AC3E}">
        <p14:creationId xmlns:p14="http://schemas.microsoft.com/office/powerpoint/2010/main" val="414525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A5DD6C9D-93EC-4E61-B83B-00A71F74FC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49796" y="1"/>
            <a:ext cx="11089232" cy="6857999"/>
          </a:xfrm>
          <a:prstGeom prst="rect">
            <a:avLst/>
          </a:prstGeom>
          <a:noFill/>
          <a:ln>
            <a:noFill/>
          </a:ln>
        </p:spPr>
      </p:pic>
    </p:spTree>
    <p:extLst>
      <p:ext uri="{BB962C8B-B14F-4D97-AF65-F5344CB8AC3E}">
        <p14:creationId xmlns:p14="http://schemas.microsoft.com/office/powerpoint/2010/main" val="711182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7C36770-5CD4-4BE2-97E4-3877BF29DE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212" y="185737"/>
            <a:ext cx="10820400" cy="6486525"/>
          </a:xfrm>
          <a:prstGeom prst="rect">
            <a:avLst/>
          </a:prstGeom>
        </p:spPr>
      </p:pic>
    </p:spTree>
    <p:extLst>
      <p:ext uri="{BB962C8B-B14F-4D97-AF65-F5344CB8AC3E}">
        <p14:creationId xmlns:p14="http://schemas.microsoft.com/office/powerpoint/2010/main" val="3410187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C935703D-4F6F-4590-BC32-F9743BB23E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0573" y="0"/>
            <a:ext cx="9247679" cy="6858000"/>
          </a:xfrm>
          <a:prstGeom prst="rect">
            <a:avLst/>
          </a:prstGeom>
        </p:spPr>
      </p:pic>
    </p:spTree>
    <p:extLst>
      <p:ext uri="{BB962C8B-B14F-4D97-AF65-F5344CB8AC3E}">
        <p14:creationId xmlns:p14="http://schemas.microsoft.com/office/powerpoint/2010/main" val="1413921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08B237AB-E253-4157-92B6-504C2097BD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8050" y="209550"/>
            <a:ext cx="10372725" cy="6438900"/>
          </a:xfrm>
          <a:prstGeom prst="rect">
            <a:avLst/>
          </a:prstGeom>
        </p:spPr>
      </p:pic>
    </p:spTree>
    <p:extLst>
      <p:ext uri="{BB962C8B-B14F-4D97-AF65-F5344CB8AC3E}">
        <p14:creationId xmlns:p14="http://schemas.microsoft.com/office/powerpoint/2010/main" val="627895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878B89B-699A-48DE-94A5-DD8D223EC3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2048" y="0"/>
            <a:ext cx="7484729" cy="6858000"/>
          </a:xfrm>
          <a:prstGeom prst="rect">
            <a:avLst/>
          </a:prstGeom>
        </p:spPr>
      </p:pic>
    </p:spTree>
    <p:extLst>
      <p:ext uri="{BB962C8B-B14F-4D97-AF65-F5344CB8AC3E}">
        <p14:creationId xmlns:p14="http://schemas.microsoft.com/office/powerpoint/2010/main" val="1602760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A4172928-8944-4CCC-BF57-4098E427F2D2}"/>
              </a:ext>
            </a:extLst>
          </p:cNvPr>
          <p:cNvSpPr/>
          <p:nvPr/>
        </p:nvSpPr>
        <p:spPr>
          <a:xfrm>
            <a:off x="2061964" y="836712"/>
            <a:ext cx="6092825" cy="3785652"/>
          </a:xfrm>
          <a:prstGeom prst="rect">
            <a:avLst/>
          </a:prstGeom>
        </p:spPr>
        <p:txBody>
          <a:bodyPr>
            <a:spAutoFit/>
          </a:bodyPr>
          <a:lstStyle/>
          <a:p>
            <a:pPr algn="just">
              <a:spcAft>
                <a:spcPts val="0"/>
              </a:spcAft>
            </a:pPr>
            <a:r>
              <a:rPr lang="zh-CN" altLang="zh-CN" b="1" kern="100" dirty="0">
                <a:latin typeface="等线" panose="02010600030101010101" pitchFamily="2" charset="-122"/>
                <a:ea typeface="等线" panose="02010600030101010101" pitchFamily="2" charset="-122"/>
                <a:cs typeface="Arial" panose="020B0604020202020204" pitchFamily="34" charset="0"/>
              </a:rPr>
              <a:t>常用的检索操作：</a:t>
            </a:r>
            <a:endParaRPr lang="en-US" altLang="zh-CN" b="1"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en-US" altLang="zh-CN"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altLang="zh-CN" b="1" kern="100" dirty="0">
                <a:latin typeface="等线" panose="02010600030101010101" pitchFamily="2" charset="-122"/>
                <a:ea typeface="等线" panose="02010600030101010101" pitchFamily="2" charset="-122"/>
                <a:cs typeface="Arial" panose="020B0604020202020204" pitchFamily="34" charset="0"/>
              </a:rPr>
              <a:t>             * </a:t>
            </a:r>
            <a:r>
              <a:rPr lang="zh-CN" altLang="zh-CN" b="1" kern="100" dirty="0">
                <a:latin typeface="等线" panose="02010600030101010101" pitchFamily="2" charset="-122"/>
                <a:ea typeface="等线" panose="02010600030101010101" pitchFamily="2" charset="-122"/>
                <a:cs typeface="Arial" panose="020B0604020202020204" pitchFamily="34" charset="0"/>
              </a:rPr>
              <a:t>主题检索</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b="1" kern="100" dirty="0">
                <a:latin typeface="等线" panose="02010600030101010101" pitchFamily="2" charset="-122"/>
                <a:ea typeface="等线" panose="02010600030101010101" pitchFamily="2" charset="-122"/>
                <a:cs typeface="Arial" panose="020B0604020202020204" pitchFamily="34" charset="0"/>
              </a:rPr>
              <a:t>             * </a:t>
            </a:r>
            <a:r>
              <a:rPr lang="zh-CN" altLang="zh-CN" b="1" kern="100" dirty="0">
                <a:latin typeface="等线" panose="02010600030101010101" pitchFamily="2" charset="-122"/>
                <a:ea typeface="等线" panose="02010600030101010101" pitchFamily="2" charset="-122"/>
                <a:cs typeface="Arial" panose="020B0604020202020204" pitchFamily="34" charset="0"/>
              </a:rPr>
              <a:t>对某人科研成果的了解</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b="1" kern="100" dirty="0">
                <a:latin typeface="等线" panose="02010600030101010101" pitchFamily="2" charset="-122"/>
                <a:ea typeface="等线" panose="02010600030101010101" pitchFamily="2" charset="-122"/>
                <a:cs typeface="Arial" panose="020B0604020202020204" pitchFamily="34" charset="0"/>
              </a:rPr>
              <a:t>             * </a:t>
            </a:r>
            <a:r>
              <a:rPr lang="zh-CN" altLang="zh-CN" b="1" kern="100" dirty="0">
                <a:latin typeface="等线" panose="02010600030101010101" pitchFamily="2" charset="-122"/>
                <a:ea typeface="等线" panose="02010600030101010101" pitchFamily="2" charset="-122"/>
                <a:cs typeface="Arial" panose="020B0604020202020204" pitchFamily="34" charset="0"/>
              </a:rPr>
              <a:t>研究机构的分析</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b="1" kern="100" dirty="0">
                <a:latin typeface="等线" panose="02010600030101010101" pitchFamily="2" charset="-122"/>
                <a:ea typeface="等线" panose="02010600030101010101" pitchFamily="2" charset="-122"/>
                <a:cs typeface="Arial" panose="020B0604020202020204" pitchFamily="34" charset="0"/>
              </a:rPr>
              <a:t>             * </a:t>
            </a:r>
            <a:r>
              <a:rPr lang="zh-CN" altLang="zh-CN" b="1" kern="100" dirty="0">
                <a:latin typeface="等线" panose="02010600030101010101" pitchFamily="2" charset="-122"/>
                <a:ea typeface="等线" panose="02010600030101010101" pitchFamily="2" charset="-122"/>
                <a:cs typeface="Arial" panose="020B0604020202020204" pitchFamily="34" charset="0"/>
              </a:rPr>
              <a:t>参考文献中的信息</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b="1" kern="100" dirty="0">
                <a:latin typeface="等线" panose="02010600030101010101" pitchFamily="2" charset="-122"/>
                <a:ea typeface="等线" panose="02010600030101010101" pitchFamily="2" charset="-122"/>
                <a:cs typeface="Arial" panose="020B0604020202020204" pitchFamily="34" charset="0"/>
              </a:rPr>
              <a:t>             * </a:t>
            </a:r>
            <a:r>
              <a:rPr lang="zh-CN" altLang="zh-CN" b="1" kern="100" dirty="0">
                <a:latin typeface="等线" panose="02010600030101010101" pitchFamily="2" charset="-122"/>
                <a:ea typeface="等线" panose="02010600030101010101" pitchFamily="2" charset="-122"/>
                <a:cs typeface="Arial" panose="020B0604020202020204" pitchFamily="34" charset="0"/>
              </a:rPr>
              <a:t>期刊论文</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b="1" kern="100" dirty="0">
                <a:latin typeface="等线" panose="02010600030101010101" pitchFamily="2" charset="-122"/>
                <a:ea typeface="等线" panose="02010600030101010101" pitchFamily="2" charset="-122"/>
                <a:cs typeface="Arial" panose="020B0604020202020204" pitchFamily="34" charset="0"/>
              </a:rPr>
              <a:t>             * </a:t>
            </a:r>
            <a:r>
              <a:rPr lang="zh-CN" altLang="zh-CN" b="1" kern="100" dirty="0">
                <a:latin typeface="等线" panose="02010600030101010101" pitchFamily="2" charset="-122"/>
                <a:ea typeface="等线" panose="02010600030101010101" pitchFamily="2" charset="-122"/>
                <a:cs typeface="Arial" panose="020B0604020202020204" pitchFamily="34" charset="0"/>
              </a:rPr>
              <a:t>专利文献</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b="1" kern="100" dirty="0">
                <a:latin typeface="等线" panose="02010600030101010101" pitchFamily="2" charset="-122"/>
                <a:ea typeface="等线" panose="02010600030101010101" pitchFamily="2" charset="-122"/>
                <a:cs typeface="Arial" panose="020B0604020202020204" pitchFamily="34" charset="0"/>
              </a:rPr>
              <a:t>             * </a:t>
            </a:r>
            <a:r>
              <a:rPr lang="zh-CN" altLang="zh-CN" b="1" kern="100" dirty="0">
                <a:latin typeface="等线" panose="02010600030101010101" pitchFamily="2" charset="-122"/>
                <a:ea typeface="等线" panose="02010600030101010101" pitchFamily="2" charset="-122"/>
                <a:cs typeface="Arial" panose="020B0604020202020204" pitchFamily="34" charset="0"/>
              </a:rPr>
              <a:t>会议文献</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b="1" kern="100" dirty="0">
                <a:latin typeface="等线" panose="02010600030101010101" pitchFamily="2" charset="-122"/>
                <a:ea typeface="等线" panose="02010600030101010101" pitchFamily="2" charset="-122"/>
                <a:cs typeface="Arial" panose="020B0604020202020204" pitchFamily="34" charset="0"/>
              </a:rPr>
              <a:t>             * </a:t>
            </a:r>
            <a:r>
              <a:rPr lang="zh-CN" altLang="zh-CN" b="1" kern="100" dirty="0">
                <a:latin typeface="等线" panose="02010600030101010101" pitchFamily="2" charset="-122"/>
                <a:ea typeface="等线" panose="02010600030101010101" pitchFamily="2" charset="-122"/>
                <a:cs typeface="Arial" panose="020B0604020202020204" pitchFamily="34" charset="0"/>
              </a:rPr>
              <a:t>分类号</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1055393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792F560-B03C-438E-B30D-7A03EDF52342}"/>
              </a:ext>
            </a:extLst>
          </p:cNvPr>
          <p:cNvSpPr/>
          <p:nvPr/>
        </p:nvSpPr>
        <p:spPr>
          <a:xfrm>
            <a:off x="1125860" y="908720"/>
            <a:ext cx="2236510" cy="584775"/>
          </a:xfrm>
          <a:prstGeom prst="rect">
            <a:avLst/>
          </a:prstGeom>
        </p:spPr>
        <p:txBody>
          <a:bodyPr wrap="none">
            <a:spAutoFit/>
          </a:bodyPr>
          <a:lstStyle/>
          <a:p>
            <a:r>
              <a:rPr lang="zh-CN" altLang="zh-CN" sz="3200" b="1" dirty="0">
                <a:ea typeface="等线" panose="02010600030101010101" pitchFamily="2" charset="-122"/>
                <a:cs typeface="Arial" panose="020B0604020202020204" pitchFamily="34" charset="0"/>
              </a:rPr>
              <a:t>专利的检索</a:t>
            </a:r>
            <a:endParaRPr lang="zh-CN" altLang="en-US" sz="3200" b="1" dirty="0">
              <a:ea typeface="等线" panose="02010600030101010101" pitchFamily="2" charset="-122"/>
              <a:cs typeface="Arial" panose="020B0604020202020204" pitchFamily="34" charset="0"/>
            </a:endParaRPr>
          </a:p>
        </p:txBody>
      </p:sp>
      <p:sp>
        <p:nvSpPr>
          <p:cNvPr id="3" name="矩形 2">
            <a:extLst>
              <a:ext uri="{FF2B5EF4-FFF2-40B4-BE49-F238E27FC236}">
                <a16:creationId xmlns:a16="http://schemas.microsoft.com/office/drawing/2014/main" id="{1A858291-3354-41B0-B283-02B6FF3DE3B2}"/>
              </a:ext>
            </a:extLst>
          </p:cNvPr>
          <p:cNvSpPr/>
          <p:nvPr/>
        </p:nvSpPr>
        <p:spPr>
          <a:xfrm>
            <a:off x="1881944" y="2276872"/>
            <a:ext cx="8424936" cy="1569660"/>
          </a:xfrm>
          <a:prstGeom prst="rect">
            <a:avLst/>
          </a:prstGeom>
        </p:spPr>
        <p:txBody>
          <a:bodyPr wrap="square">
            <a:spAutoFit/>
          </a:bodyPr>
          <a:lstStyle/>
          <a:p>
            <a:r>
              <a:rPr lang="zh-CN" altLang="zh-CN" dirty="0">
                <a:ea typeface="等线" panose="02010600030101010101" pitchFamily="2" charset="-122"/>
                <a:cs typeface="Arial" panose="020B0604020202020204" pitchFamily="34" charset="0"/>
              </a:rPr>
              <a:t>专利号，名称，摘要，申请日，</a:t>
            </a:r>
            <a:endParaRPr lang="en-US" altLang="zh-CN" dirty="0">
              <a:ea typeface="等线" panose="02010600030101010101" pitchFamily="2" charset="-122"/>
              <a:cs typeface="Arial" panose="020B0604020202020204" pitchFamily="34" charset="0"/>
            </a:endParaRPr>
          </a:p>
          <a:p>
            <a:r>
              <a:rPr lang="zh-CN" altLang="zh-CN" dirty="0">
                <a:ea typeface="等线" panose="02010600030101010101" pitchFamily="2" charset="-122"/>
                <a:cs typeface="Arial" panose="020B0604020202020204" pitchFamily="34" charset="0"/>
              </a:rPr>
              <a:t>公开日，公开号，分类号，主分类号，</a:t>
            </a:r>
            <a:endParaRPr lang="en-US" altLang="zh-CN" dirty="0">
              <a:ea typeface="等线" panose="02010600030101010101" pitchFamily="2" charset="-122"/>
              <a:cs typeface="Arial" panose="020B0604020202020204" pitchFamily="34" charset="0"/>
            </a:endParaRPr>
          </a:p>
          <a:p>
            <a:r>
              <a:rPr lang="zh-CN" altLang="zh-CN" dirty="0">
                <a:ea typeface="等线" panose="02010600030101010101" pitchFamily="2" charset="-122"/>
                <a:cs typeface="Arial" panose="020B0604020202020204" pitchFamily="34" charset="0"/>
              </a:rPr>
              <a:t>申请人，发明人，地址，国际公布，</a:t>
            </a:r>
            <a:endParaRPr lang="en-US" altLang="zh-CN" dirty="0">
              <a:ea typeface="等线" panose="02010600030101010101" pitchFamily="2" charset="-122"/>
              <a:cs typeface="Arial" panose="020B0604020202020204" pitchFamily="34" charset="0"/>
            </a:endParaRPr>
          </a:p>
          <a:p>
            <a:r>
              <a:rPr lang="zh-CN" altLang="zh-CN" dirty="0">
                <a:ea typeface="等线" panose="02010600030101010101" pitchFamily="2" charset="-122"/>
                <a:cs typeface="Arial" panose="020B0604020202020204" pitchFamily="34" charset="0"/>
              </a:rPr>
              <a:t>颁证日，专利代理机构，代理人，优先权，</a:t>
            </a:r>
            <a:endParaRPr lang="zh-CN" altLang="en-US" dirty="0"/>
          </a:p>
        </p:txBody>
      </p:sp>
    </p:spTree>
    <p:extLst>
      <p:ext uri="{BB962C8B-B14F-4D97-AF65-F5344CB8AC3E}">
        <p14:creationId xmlns:p14="http://schemas.microsoft.com/office/powerpoint/2010/main" val="212257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97FB470-0CCE-40A4-B542-7AFA57583D1B}"/>
              </a:ext>
            </a:extLst>
          </p:cNvPr>
          <p:cNvSpPr/>
          <p:nvPr/>
        </p:nvSpPr>
        <p:spPr>
          <a:xfrm>
            <a:off x="1269876" y="1700808"/>
            <a:ext cx="9937104" cy="4154984"/>
          </a:xfrm>
          <a:prstGeom prst="rect">
            <a:avLst/>
          </a:prstGeom>
        </p:spPr>
        <p:txBody>
          <a:bodyPr wrap="square">
            <a:spAutoFit/>
          </a:bodyPr>
          <a:lstStyle/>
          <a:p>
            <a:pPr marL="457200" lvl="1" algn="jus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文献管理工具是集参考文献的</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检索</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收集</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整理</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功能于一体，能帮助用户</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高效管理</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和</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快速生成</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参考文献的软件。</a:t>
            </a: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这类软件提供的附件、笔记、查找、分析等功能，可以帮助用户实现包括文献检索、文献阅读、文献引用的</a:t>
            </a:r>
            <a:r>
              <a:rPr lang="zh-CN" altLang="zh-CN" kern="100" dirty="0">
                <a:solidFill>
                  <a:srgbClr val="FF0000"/>
                </a:solidFill>
                <a:latin typeface="等线" panose="02010600030101010101" pitchFamily="2" charset="-122"/>
                <a:ea typeface="等线" panose="02010600030101010101" pitchFamily="2" charset="-122"/>
                <a:cs typeface="Arial" panose="020B0604020202020204" pitchFamily="34" charset="0"/>
              </a:rPr>
              <a:t>全过程管理</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tabLst>
                <a:tab pos="914400" algn="l"/>
              </a:tabLst>
            </a:pP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indent="-342900" algn="just">
              <a:buFont typeface="宋体" panose="02010600030101010101" pitchFamily="2" charset="-122"/>
              <a:buChar char="•"/>
              <a:tabLst>
                <a:tab pos="914400" algn="l"/>
              </a:tabLst>
            </a:pPr>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NoteExpress</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indent="-342900" algn="just">
              <a:buFont typeface="宋体" panose="02010600030101010101" pitchFamily="2" charset="-122"/>
              <a:buChar char="•"/>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EndNote</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indent="-342900" algn="just">
              <a:buFont typeface="宋体" panose="02010600030101010101" pitchFamily="2" charset="-122"/>
              <a:buChar char="•"/>
              <a:tabLst>
                <a:tab pos="914400" algn="l"/>
              </a:tabLst>
            </a:pPr>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Biblioscape</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indent="-342900" algn="just">
              <a:buFont typeface="宋体" panose="02010600030101010101" pitchFamily="2" charset="-122"/>
              <a:buChar char="•"/>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Reference Manager</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indent="-342900" algn="just">
              <a:buFont typeface="宋体" panose="02010600030101010101" pitchFamily="2" charset="-122"/>
              <a:buChar char="•"/>
              <a:tabLst>
                <a:tab pos="914400" algn="l"/>
              </a:tabLst>
            </a:pPr>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ProCite</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RefWorks</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p:txBody>
      </p:sp>
      <p:sp>
        <p:nvSpPr>
          <p:cNvPr id="3" name="矩形 2">
            <a:extLst>
              <a:ext uri="{FF2B5EF4-FFF2-40B4-BE49-F238E27FC236}">
                <a16:creationId xmlns:a16="http://schemas.microsoft.com/office/drawing/2014/main" id="{000A0D90-B9BF-4516-87F4-D04E5A871B06}"/>
              </a:ext>
            </a:extLst>
          </p:cNvPr>
          <p:cNvSpPr/>
          <p:nvPr/>
        </p:nvSpPr>
        <p:spPr>
          <a:xfrm>
            <a:off x="989315" y="548680"/>
            <a:ext cx="2646878" cy="584775"/>
          </a:xfrm>
          <a:prstGeom prst="rect">
            <a:avLst/>
          </a:prstGeom>
        </p:spPr>
        <p:txBody>
          <a:bodyPr wrap="none">
            <a:spAutoFit/>
          </a:bodyPr>
          <a:lstStyle/>
          <a:p>
            <a:r>
              <a:rPr lang="zh-CN" altLang="zh-CN" sz="3200" b="1" kern="100" dirty="0">
                <a:latin typeface="等线" panose="02010600030101010101" pitchFamily="2" charset="-122"/>
                <a:ea typeface="等线" panose="02010600030101010101" pitchFamily="2" charset="-122"/>
                <a:cs typeface="Arial" panose="020B0604020202020204" pitchFamily="34" charset="0"/>
              </a:rPr>
              <a:t>文献管理工具</a:t>
            </a:r>
            <a:endParaRPr lang="zh-CN" altLang="en-US" sz="3200" dirty="0"/>
          </a:p>
        </p:txBody>
      </p:sp>
    </p:spTree>
    <p:extLst>
      <p:ext uri="{BB962C8B-B14F-4D97-AF65-F5344CB8AC3E}">
        <p14:creationId xmlns:p14="http://schemas.microsoft.com/office/powerpoint/2010/main" val="4083501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C460A84-33DC-4E48-8AC3-FF257D26B9E2}"/>
              </a:ext>
            </a:extLst>
          </p:cNvPr>
          <p:cNvSpPr/>
          <p:nvPr/>
        </p:nvSpPr>
        <p:spPr>
          <a:xfrm>
            <a:off x="333772" y="260648"/>
            <a:ext cx="3392275"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专用搜索引擎</a:t>
            </a:r>
            <a:r>
              <a:rPr lang="en-US" altLang="zh-CN" b="1" dirty="0">
                <a:ea typeface="等线" panose="02010600030101010101" pitchFamily="2" charset="-122"/>
                <a:cs typeface="Arial" panose="020B0604020202020204" pitchFamily="34" charset="0"/>
              </a:rPr>
              <a:t>-</a:t>
            </a:r>
            <a:r>
              <a:rPr lang="zh-CN" altLang="zh-CN" b="1" dirty="0">
                <a:ea typeface="等线" panose="02010600030101010101" pitchFamily="2" charset="-122"/>
                <a:cs typeface="Arial" panose="020B0604020202020204" pitchFamily="34" charset="0"/>
              </a:rPr>
              <a:t>学术资源</a:t>
            </a:r>
            <a:endParaRPr lang="zh-CN" altLang="en-US" dirty="0"/>
          </a:p>
        </p:txBody>
      </p:sp>
      <p:sp>
        <p:nvSpPr>
          <p:cNvPr id="3" name="矩形 2">
            <a:extLst>
              <a:ext uri="{FF2B5EF4-FFF2-40B4-BE49-F238E27FC236}">
                <a16:creationId xmlns:a16="http://schemas.microsoft.com/office/drawing/2014/main" id="{3AC8CE0E-777A-475E-94E0-36CEDFB78A5B}"/>
              </a:ext>
            </a:extLst>
          </p:cNvPr>
          <p:cNvSpPr/>
          <p:nvPr/>
        </p:nvSpPr>
        <p:spPr>
          <a:xfrm>
            <a:off x="1197868" y="1052736"/>
            <a:ext cx="10009112" cy="5262979"/>
          </a:xfrm>
          <a:prstGeom prst="rect">
            <a:avLst/>
          </a:prstGeom>
        </p:spPr>
        <p:txBody>
          <a:bodyPr wrap="square">
            <a:spAutoFit/>
          </a:bodyPr>
          <a:lstStyle/>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WorldWideScience.org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extLst>
                    <a:ext uri="{A12FA001-AC4F-418D-AE19-62706E023703}">
                      <ahyp:hlinkClr xmlns:ahyp="http://schemas.microsoft.com/office/drawing/2018/hyperlinkcolor" val="tx"/>
                    </a:ext>
                  </a:extLst>
                </a:hlinkClick>
              </a:rPr>
              <a:t>http://worldwidescience.org/</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Intute</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3">
                  <a:extLst>
                    <a:ext uri="{A12FA001-AC4F-418D-AE19-62706E023703}">
                      <ahyp:hlinkClr xmlns:ahyp="http://schemas.microsoft.com/office/drawing/2018/hyperlinkcolor" val="tx"/>
                    </a:ext>
                  </a:extLst>
                </a:hlinkClick>
              </a:rPr>
              <a:t>http://www.intute.ac.uk/</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SCIRUS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4">
                  <a:extLst>
                    <a:ext uri="{A12FA001-AC4F-418D-AE19-62706E023703}">
                      <ahyp:hlinkClr xmlns:ahyp="http://schemas.microsoft.com/office/drawing/2018/hyperlinkcolor" val="tx"/>
                    </a:ext>
                  </a:extLst>
                </a:hlinkClick>
              </a:rPr>
              <a:t>http://www.scirus.com/srsapp/</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scitopia.org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5">
                  <a:extLst>
                    <a:ext uri="{A12FA001-AC4F-418D-AE19-62706E023703}">
                      <ahyp:hlinkClr xmlns:ahyp="http://schemas.microsoft.com/office/drawing/2018/hyperlinkcolor" val="tx"/>
                    </a:ext>
                  </a:extLst>
                </a:hlinkClick>
              </a:rPr>
              <a:t>http://www.scitopia.org/</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INFOMINE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6">
                  <a:extLst>
                    <a:ext uri="{A12FA001-AC4F-418D-AE19-62706E023703}">
                      <ahyp:hlinkClr xmlns:ahyp="http://schemas.microsoft.com/office/drawing/2018/hyperlinkcolor" val="tx"/>
                    </a:ext>
                  </a:extLst>
                </a:hlinkClick>
              </a:rPr>
              <a:t>http://infomine.ucr.edu/</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OJOSE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7">
                  <a:extLst>
                    <a:ext uri="{A12FA001-AC4F-418D-AE19-62706E023703}">
                      <ahyp:hlinkClr xmlns:ahyp="http://schemas.microsoft.com/office/drawing/2018/hyperlinkcolor" val="tx"/>
                    </a:ext>
                  </a:extLst>
                </a:hlinkClick>
              </a:rPr>
              <a:t>http://www.ojose.com/</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专利搜索</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8">
                  <a:extLst>
                    <a:ext uri="{A12FA001-AC4F-418D-AE19-62706E023703}">
                      <ahyp:hlinkClr xmlns:ahyp="http://schemas.microsoft.com/office/drawing/2018/hyperlinkcolor" val="tx"/>
                    </a:ext>
                  </a:extLst>
                </a:hlinkClick>
              </a:rPr>
              <a:t>http://www.soopat.com/Home/Index</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Google scholar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9">
                  <a:extLst>
                    <a:ext uri="{A12FA001-AC4F-418D-AE19-62706E023703}">
                      <ahyp:hlinkClr xmlns:ahyp="http://schemas.microsoft.com/office/drawing/2018/hyperlinkcolor" val="tx"/>
                    </a:ext>
                  </a:extLst>
                </a:hlinkClick>
              </a:rPr>
              <a:t>http://scholar.google.com/</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de-DE"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CNKI</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知识搜索</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10">
                  <a:extLst>
                    <a:ext uri="{A12FA001-AC4F-418D-AE19-62706E023703}">
                      <ahyp:hlinkClr xmlns:ahyp="http://schemas.microsoft.com/office/drawing/2018/hyperlinkcolor" val="tx"/>
                    </a:ext>
                  </a:extLst>
                </a:hlinkClick>
              </a:rPr>
              <a:t>http://211.151.93.98/</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base-search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11">
                  <a:extLst>
                    <a:ext uri="{A12FA001-AC4F-418D-AE19-62706E023703}">
                      <ahyp:hlinkClr xmlns:ahyp="http://schemas.microsoft.com/office/drawing/2018/hyperlinkcolor" val="tx"/>
                    </a:ext>
                  </a:extLst>
                </a:hlinkClick>
              </a:rPr>
              <a:t>http://baselab.base-search.net/</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Information Bridge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12">
                  <a:extLst>
                    <a:ext uri="{A12FA001-AC4F-418D-AE19-62706E023703}">
                      <ahyp:hlinkClr xmlns:ahyp="http://schemas.microsoft.com/office/drawing/2018/hyperlinkcolor" val="tx"/>
                    </a:ext>
                  </a:extLst>
                </a:hlinkClick>
              </a:rPr>
              <a:t>http://www.osti.gov/bridge/index.jsp</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WorldCat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13">
                  <a:extLst>
                    <a:ext uri="{A12FA001-AC4F-418D-AE19-62706E023703}">
                      <ahyp:hlinkClr xmlns:ahyp="http://schemas.microsoft.com/office/drawing/2018/hyperlinkcolor" val="tx"/>
                    </a:ext>
                  </a:extLst>
                </a:hlinkClick>
              </a:rPr>
              <a:t>http://www.worldcat.org/default.jsp</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CiteSeer</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14">
                  <a:extLst>
                    <a:ext uri="{A12FA001-AC4F-418D-AE19-62706E023703}">
                      <ahyp:hlinkClr xmlns:ahyp="http://schemas.microsoft.com/office/drawing/2018/hyperlinkcolor" val="tx"/>
                    </a:ext>
                  </a:extLst>
                </a:hlinkClick>
              </a:rPr>
              <a:t>http://citeseer.ist.psu.edu/</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45720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Pdfgeni</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u="sng"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15">
                  <a:extLst>
                    <a:ext uri="{A12FA001-AC4F-418D-AE19-62706E023703}">
                      <ahyp:hlinkClr xmlns:ahyp="http://schemas.microsoft.com/office/drawing/2018/hyperlinkcolor" val="tx"/>
                    </a:ext>
                  </a:extLst>
                </a:hlinkClick>
              </a:rPr>
              <a:t>http://www.pdfgeni.com/</a:t>
            </a:r>
            <a:endParaRPr lang="zh-CN" altLang="zh-CN" sz="2000" kern="100" dirty="0">
              <a:solidFill>
                <a:schemeClr val="tx1">
                  <a:lumMod val="60000"/>
                  <a:lumOff val="40000"/>
                </a:schemeClr>
              </a:solidFill>
              <a:effectLst/>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4104665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0CCFBB11-5131-4DE4-8355-675AB53CF4A4}"/>
              </a:ext>
            </a:extLst>
          </p:cNvPr>
          <p:cNvSpPr/>
          <p:nvPr/>
        </p:nvSpPr>
        <p:spPr>
          <a:xfrm>
            <a:off x="837828" y="116632"/>
            <a:ext cx="1415772"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资源体系</a:t>
            </a:r>
            <a:endParaRPr lang="zh-CN" altLang="en-US" b="1" dirty="0">
              <a:ea typeface="等线" panose="02010600030101010101" pitchFamily="2" charset="-122"/>
              <a:cs typeface="Arial" panose="020B0604020202020204" pitchFamily="34" charset="0"/>
            </a:endParaRPr>
          </a:p>
        </p:txBody>
      </p:sp>
      <p:sp>
        <p:nvSpPr>
          <p:cNvPr id="4" name="矩形 3">
            <a:extLst>
              <a:ext uri="{FF2B5EF4-FFF2-40B4-BE49-F238E27FC236}">
                <a16:creationId xmlns:a16="http://schemas.microsoft.com/office/drawing/2014/main" id="{28EAFEDB-45B6-49D0-B7F5-E294C1E7C6C8}"/>
              </a:ext>
            </a:extLst>
          </p:cNvPr>
          <p:cNvSpPr/>
          <p:nvPr/>
        </p:nvSpPr>
        <p:spPr>
          <a:xfrm>
            <a:off x="1125860" y="704453"/>
            <a:ext cx="10765196" cy="6001643"/>
          </a:xfrm>
          <a:prstGeom prst="rect">
            <a:avLst/>
          </a:prstGeom>
        </p:spPr>
        <p:txBody>
          <a:bodyPr wrap="square">
            <a:spAutoFit/>
          </a:bodyPr>
          <a:lstStyle/>
          <a:p>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纸质资源</a:t>
            </a: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购买的数据库</a:t>
            </a: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Internet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上新型资源</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免费文献检索平台，科学家个人网页，电子预印本</a:t>
            </a: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电子预印本</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rPr>
              <a:t>http://www.lib.umd.edu/ETC/preprints.html</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rPr>
              <a:t>http://www.sissa.it/library/preprints.html</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rPr>
              <a:t>http://eprints.osti.gov/</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rPr>
              <a:t>http://www.lib.virginia.edu/science/guides/s-preprn.htm</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中国预印本服务系统</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3">
                  <a:extLst>
                    <a:ext uri="{A12FA001-AC4F-418D-AE19-62706E023703}">
                      <ahyp:hlinkClr xmlns:ahyp="http://schemas.microsoft.com/office/drawing/2018/hyperlinkcolor" val="tx"/>
                    </a:ext>
                  </a:extLst>
                </a:hlinkClick>
              </a:rPr>
              <a:t>http://beta.nstl.gov.cn/</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，中国科技论文在线</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4">
                  <a:extLst>
                    <a:ext uri="{A12FA001-AC4F-418D-AE19-62706E023703}">
                      <ahyp:hlinkClr xmlns:ahyp="http://schemas.microsoft.com/office/drawing/2018/hyperlinkcolor" val="tx"/>
                    </a:ext>
                  </a:extLst>
                </a:hlinkClick>
              </a:rPr>
              <a:t>http://www.paper.edu.cn/index.php/default/index</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，奇迹文库论文预印</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本</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5">
                  <a:extLst>
                    <a:ext uri="{A12FA001-AC4F-418D-AE19-62706E023703}">
                      <ahyp:hlinkClr xmlns:ahyp="http://schemas.microsoft.com/office/drawing/2018/hyperlinkcolor" val="tx"/>
                    </a:ext>
                  </a:extLst>
                </a:hlinkClick>
              </a:rPr>
              <a:t>http://www.qiji.cn/</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国外：</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Arxiv.org</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http://www.arxiv.org/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，国外预印本门户</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(SINDAP)</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6">
                  <a:extLst>
                    <a:ext uri="{A12FA001-AC4F-418D-AE19-62706E023703}">
                      <ahyp:hlinkClr xmlns:ahyp="http://schemas.microsoft.com/office/drawing/2018/hyperlinkcolor" val="tx"/>
                    </a:ext>
                  </a:extLst>
                </a:hlinkClick>
              </a:rPr>
              <a:t>http://egroups.istic.ac.cn/cgi-bin/egw_metasweep/2/screen.tcl/name=find-a&amp;service=sindap&amp;lang=chi&amp;context1=fixed</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sissa</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http://www.sissa.it/library/preprints.html</a:t>
            </a:r>
          </a:p>
          <a:p>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在线电子期刊</a:t>
            </a: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学术交流平台</a:t>
            </a:r>
            <a:endParaRPr lang="zh-CN" altLang="en-US" dirty="0"/>
          </a:p>
        </p:txBody>
      </p:sp>
    </p:spTree>
    <p:extLst>
      <p:ext uri="{BB962C8B-B14F-4D97-AF65-F5344CB8AC3E}">
        <p14:creationId xmlns:p14="http://schemas.microsoft.com/office/powerpoint/2010/main" val="2781880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EC8660D-8232-4D06-8539-98BA39E8A90A}"/>
              </a:ext>
            </a:extLst>
          </p:cNvPr>
          <p:cNvSpPr/>
          <p:nvPr/>
        </p:nvSpPr>
        <p:spPr>
          <a:xfrm>
            <a:off x="477788" y="620688"/>
            <a:ext cx="5724644" cy="461665"/>
          </a:xfrm>
          <a:prstGeom prst="rect">
            <a:avLst/>
          </a:prstGeom>
        </p:spPr>
        <p:txBody>
          <a:bodyPr wrap="none">
            <a:spAutoFit/>
          </a:bodyPr>
          <a:lstStyle/>
          <a:p>
            <a:pPr algn="just">
              <a:spcAft>
                <a:spcPts val="0"/>
              </a:spcAft>
            </a:pPr>
            <a:r>
              <a:rPr lang="zh-CN" altLang="zh-CN" b="1" kern="100" dirty="0">
                <a:latin typeface="等线" panose="02010600030101010101" pitchFamily="2" charset="-122"/>
                <a:ea typeface="等线" panose="02010600030101010101" pitchFamily="2" charset="-122"/>
                <a:cs typeface="Arial" panose="020B0604020202020204" pitchFamily="34" charset="0"/>
              </a:rPr>
              <a:t>纸本资源查找——在线公共书目查询系统</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p:txBody>
      </p:sp>
      <p:sp>
        <p:nvSpPr>
          <p:cNvPr id="3" name="矩形 2">
            <a:extLst>
              <a:ext uri="{FF2B5EF4-FFF2-40B4-BE49-F238E27FC236}">
                <a16:creationId xmlns:a16="http://schemas.microsoft.com/office/drawing/2014/main" id="{BBA6D5B7-BA03-498B-AC59-CFF9DE4F31E9}"/>
              </a:ext>
            </a:extLst>
          </p:cNvPr>
          <p:cNvSpPr/>
          <p:nvPr/>
        </p:nvSpPr>
        <p:spPr>
          <a:xfrm>
            <a:off x="1053852" y="1720840"/>
            <a:ext cx="10657184" cy="3416320"/>
          </a:xfrm>
          <a:prstGeom prst="rect">
            <a:avLst/>
          </a:prstGeom>
        </p:spPr>
        <p:txBody>
          <a:bodyPr wrap="square">
            <a:spAutoFit/>
          </a:bodyPr>
          <a:lstStyle/>
          <a:p>
            <a:pPr algn="just"/>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联合目录系统</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extLst>
                    <a:ext uri="{A12FA001-AC4F-418D-AE19-62706E023703}">
                      <ahyp:hlinkClr xmlns:ahyp="http://schemas.microsoft.com/office/drawing/2018/hyperlinkcolor" val="tx"/>
                    </a:ext>
                  </a:extLst>
                </a:hlinkClick>
              </a:rPr>
              <a:t>http://union.csdl.ac.cn/Reader/query.jsp</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国家图书馆</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3">
                  <a:extLst>
                    <a:ext uri="{A12FA001-AC4F-418D-AE19-62706E023703}">
                      <ahyp:hlinkClr xmlns:ahyp="http://schemas.microsoft.com/office/drawing/2018/hyperlinkcolor" val="tx"/>
                    </a:ext>
                  </a:extLst>
                </a:hlinkClick>
              </a:rPr>
              <a:t>http://opac.nlc.gov.cn/F</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国家科技图书文献中心</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4">
                  <a:extLst>
                    <a:ext uri="{A12FA001-AC4F-418D-AE19-62706E023703}">
                      <ahyp:hlinkClr xmlns:ahyp="http://schemas.microsoft.com/office/drawing/2018/hyperlinkcolor" val="tx"/>
                    </a:ext>
                  </a:extLst>
                </a:hlinkClick>
              </a:rPr>
              <a:t>http://www.nstl.gov.cn/NSTL/</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中科院医学图书馆</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5">
                  <a:extLst>
                    <a:ext uri="{A12FA001-AC4F-418D-AE19-62706E023703}">
                      <ahyp:hlinkClr xmlns:ahyp="http://schemas.microsoft.com/office/drawing/2018/hyperlinkcolor" val="tx"/>
                    </a:ext>
                  </a:extLst>
                </a:hlinkClick>
              </a:rPr>
              <a:t>http://www.imicams.ac.cn/</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中国高校人文社会科学文献中心</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6">
                  <a:extLst>
                    <a:ext uri="{A12FA001-AC4F-418D-AE19-62706E023703}">
                      <ahyp:hlinkClr xmlns:ahyp="http://schemas.microsoft.com/office/drawing/2018/hyperlinkcolor" val="tx"/>
                    </a:ext>
                  </a:extLst>
                </a:hlinkClick>
              </a:rPr>
              <a:t>http://cashl.calis.edu.cn/portal/index.jsp</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Calis</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联合目录数据库</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7">
                  <a:extLst>
                    <a:ext uri="{A12FA001-AC4F-418D-AE19-62706E023703}">
                      <ahyp:hlinkClr xmlns:ahyp="http://schemas.microsoft.com/office/drawing/2018/hyperlinkcolor" val="tx"/>
                    </a:ext>
                  </a:extLst>
                </a:hlinkClick>
              </a:rPr>
              <a:t>http://opac.calis.edu.cn/simpleSearch.do</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清华大学图书馆</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8">
                  <a:extLst>
                    <a:ext uri="{A12FA001-AC4F-418D-AE19-62706E023703}">
                      <ahyp:hlinkClr xmlns:ahyp="http://schemas.microsoft.com/office/drawing/2018/hyperlinkcolor" val="tx"/>
                    </a:ext>
                  </a:extLst>
                </a:hlinkClick>
              </a:rPr>
              <a:t>http://www.lib.tsinghua.edu.cn/</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北京大学图书馆</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9">
                  <a:extLst>
                    <a:ext uri="{A12FA001-AC4F-418D-AE19-62706E023703}">
                      <ahyp:hlinkClr xmlns:ahyp="http://schemas.microsoft.com/office/drawing/2018/hyperlinkcolor" val="tx"/>
                    </a:ext>
                  </a:extLst>
                </a:hlinkClick>
              </a:rPr>
              <a:t>http://www.lib.pku.edu.cn/portal/index.jsp</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天津大学图书馆</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10">
                  <a:extLst>
                    <a:ext uri="{A12FA001-AC4F-418D-AE19-62706E023703}">
                      <ahyp:hlinkClr xmlns:ahyp="http://schemas.microsoft.com/office/drawing/2018/hyperlinkcolor" val="tx"/>
                    </a:ext>
                  </a:extLst>
                </a:hlinkClick>
              </a:rPr>
              <a:t>http://www2.lib.tju.edu.cn/n446909/index.html</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73023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77788" y="1316113"/>
            <a:ext cx="10868883" cy="1397000"/>
          </a:xfrm>
        </p:spPr>
        <p:txBody>
          <a:bodyPr rtlCol="0">
            <a:normAutofit/>
          </a:bodyPr>
          <a:lstStyle/>
          <a:p>
            <a:pPr rtl="0"/>
            <a:r>
              <a:rPr lang="zh-CN" altLang="en-US" sz="3600" dirty="0">
                <a:latin typeface="微软雅黑" panose="020B0503020204020204" pitchFamily="34" charset="-122"/>
                <a:ea typeface="微软雅黑" panose="020B0503020204020204" pitchFamily="34" charset="-122"/>
              </a:rPr>
              <a:t>通过信息检索、查阅文献，你将获得或提高：</a:t>
            </a:r>
            <a:endParaRPr lang="en-US" sz="3600" dirty="0">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B9FD621A-0E2F-49FA-80AA-0BC0F50CDE0C}"/>
              </a:ext>
            </a:extLst>
          </p:cNvPr>
          <p:cNvSpPr txBox="1"/>
          <p:nvPr/>
        </p:nvSpPr>
        <p:spPr>
          <a:xfrm>
            <a:off x="4618831" y="3351301"/>
            <a:ext cx="2339102" cy="461665"/>
          </a:xfrm>
          <a:prstGeom prst="rect">
            <a:avLst/>
          </a:prstGeom>
          <a:noFill/>
        </p:spPr>
        <p:txBody>
          <a:bodyPr wrap="none" rtlCol="0">
            <a:spAutoFit/>
          </a:bodyPr>
          <a:lstStyle/>
          <a:p>
            <a:r>
              <a:rPr lang="zh-CN" altLang="en-US" dirty="0"/>
              <a:t>获取信息的能力</a:t>
            </a:r>
          </a:p>
        </p:txBody>
      </p:sp>
      <p:sp>
        <p:nvSpPr>
          <p:cNvPr id="6" name="文本框 5">
            <a:extLst>
              <a:ext uri="{FF2B5EF4-FFF2-40B4-BE49-F238E27FC236}">
                <a16:creationId xmlns:a16="http://schemas.microsoft.com/office/drawing/2014/main" id="{81FDF39A-9E9B-4B2F-8462-E55AECD72275}"/>
              </a:ext>
            </a:extLst>
          </p:cNvPr>
          <p:cNvSpPr txBox="1"/>
          <p:nvPr/>
        </p:nvSpPr>
        <p:spPr>
          <a:xfrm>
            <a:off x="4618831" y="4330562"/>
            <a:ext cx="2339102" cy="461665"/>
          </a:xfrm>
          <a:prstGeom prst="rect">
            <a:avLst/>
          </a:prstGeom>
          <a:noFill/>
        </p:spPr>
        <p:txBody>
          <a:bodyPr wrap="none" rtlCol="0">
            <a:spAutoFit/>
          </a:bodyPr>
          <a:lstStyle/>
          <a:p>
            <a:r>
              <a:rPr lang="zh-CN" altLang="en-US" dirty="0"/>
              <a:t>信息分析的能力</a:t>
            </a:r>
          </a:p>
        </p:txBody>
      </p:sp>
      <p:sp>
        <p:nvSpPr>
          <p:cNvPr id="8" name="文本框 7">
            <a:extLst>
              <a:ext uri="{FF2B5EF4-FFF2-40B4-BE49-F238E27FC236}">
                <a16:creationId xmlns:a16="http://schemas.microsoft.com/office/drawing/2014/main" id="{EEF78C18-661A-415D-8625-F4E5A0CFC436}"/>
              </a:ext>
            </a:extLst>
          </p:cNvPr>
          <p:cNvSpPr txBox="1"/>
          <p:nvPr/>
        </p:nvSpPr>
        <p:spPr>
          <a:xfrm>
            <a:off x="4464943" y="5311054"/>
            <a:ext cx="2646878" cy="461665"/>
          </a:xfrm>
          <a:prstGeom prst="rect">
            <a:avLst/>
          </a:prstGeom>
          <a:noFill/>
        </p:spPr>
        <p:txBody>
          <a:bodyPr wrap="none" rtlCol="0">
            <a:spAutoFit/>
          </a:bodyPr>
          <a:lstStyle/>
          <a:p>
            <a:r>
              <a:rPr lang="zh-CN" altLang="en-US" dirty="0"/>
              <a:t>研究与写作的能力</a:t>
            </a:r>
          </a:p>
        </p:txBody>
      </p:sp>
      <p:sp>
        <p:nvSpPr>
          <p:cNvPr id="5" name="文本框 4">
            <a:extLst>
              <a:ext uri="{FF2B5EF4-FFF2-40B4-BE49-F238E27FC236}">
                <a16:creationId xmlns:a16="http://schemas.microsoft.com/office/drawing/2014/main" id="{D1AF665D-E690-43CB-9E59-ABA58480D906}"/>
              </a:ext>
            </a:extLst>
          </p:cNvPr>
          <p:cNvSpPr txBox="1"/>
          <p:nvPr/>
        </p:nvSpPr>
        <p:spPr>
          <a:xfrm>
            <a:off x="2926060" y="558448"/>
            <a:ext cx="5724644" cy="646331"/>
          </a:xfrm>
          <a:prstGeom prst="rect">
            <a:avLst/>
          </a:prstGeom>
          <a:noFill/>
        </p:spPr>
        <p:txBody>
          <a:bodyPr wrap="none" rtlCol="0">
            <a:spAutoFit/>
          </a:bodyPr>
          <a:lstStyle/>
          <a:p>
            <a:r>
              <a:rPr lang="zh-CN" altLang="en-US" sz="3600" dirty="0"/>
              <a:t>文献，是记录知识的载体。</a:t>
            </a:r>
          </a:p>
        </p:txBody>
      </p:sp>
    </p:spTree>
    <p:extLst>
      <p:ext uri="{BB962C8B-B14F-4D97-AF65-F5344CB8AC3E}">
        <p14:creationId xmlns:p14="http://schemas.microsoft.com/office/powerpoint/2010/main" val="2474917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E903DF9B-6F77-4EAE-9E2B-719624FFD2F0}"/>
              </a:ext>
            </a:extLst>
          </p:cNvPr>
          <p:cNvSpPr/>
          <p:nvPr/>
        </p:nvSpPr>
        <p:spPr>
          <a:xfrm>
            <a:off x="765820" y="548680"/>
            <a:ext cx="2646878" cy="461665"/>
          </a:xfrm>
          <a:prstGeom prst="rect">
            <a:avLst/>
          </a:prstGeom>
        </p:spPr>
        <p:txBody>
          <a:bodyPr wrap="none">
            <a:spAutoFit/>
          </a:bodyPr>
          <a:lstStyle/>
          <a:p>
            <a:r>
              <a:rPr lang="zh-CN" altLang="zh-CN" b="1" kern="100" dirty="0">
                <a:latin typeface="等线" panose="02010600030101010101" pitchFamily="2" charset="-122"/>
                <a:ea typeface="等线" panose="02010600030101010101" pitchFamily="2" charset="-122"/>
                <a:cs typeface="Arial" panose="020B0604020202020204" pitchFamily="34" charset="0"/>
              </a:rPr>
              <a:t>免费文献检索平台</a:t>
            </a:r>
            <a:endParaRPr lang="zh-CN" altLang="en-US" b="1" kern="100" dirty="0">
              <a:latin typeface="等线" panose="02010600030101010101" pitchFamily="2" charset="-122"/>
              <a:ea typeface="等线" panose="02010600030101010101" pitchFamily="2" charset="-122"/>
              <a:cs typeface="Arial" panose="020B0604020202020204" pitchFamily="34" charset="0"/>
            </a:endParaRPr>
          </a:p>
        </p:txBody>
      </p:sp>
      <p:sp>
        <p:nvSpPr>
          <p:cNvPr id="3" name="矩形 2">
            <a:extLst>
              <a:ext uri="{FF2B5EF4-FFF2-40B4-BE49-F238E27FC236}">
                <a16:creationId xmlns:a16="http://schemas.microsoft.com/office/drawing/2014/main" id="{75C34FE3-05F3-4591-A0FD-03DA37CA8F3F}"/>
              </a:ext>
            </a:extLst>
          </p:cNvPr>
          <p:cNvSpPr/>
          <p:nvPr/>
        </p:nvSpPr>
        <p:spPr>
          <a:xfrm>
            <a:off x="1845940" y="1556792"/>
            <a:ext cx="8496944" cy="4154984"/>
          </a:xfrm>
          <a:prstGeom prst="rect">
            <a:avLst/>
          </a:prstGeom>
        </p:spPr>
        <p:txBody>
          <a:bodyPr wrap="square">
            <a:spAutoFit/>
          </a:bodyPr>
          <a:lstStyle/>
          <a:p>
            <a:pPr algn="just"/>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extLst>
                    <a:ext uri="{A12FA001-AC4F-418D-AE19-62706E023703}">
                      <ahyp:hlinkClr xmlns:ahyp="http://schemas.microsoft.com/office/drawing/2018/hyperlinkcolor" val="tx"/>
                    </a:ext>
                  </a:extLst>
                </a:hlinkClick>
              </a:rPr>
              <a:t>S</a:t>
            </a:r>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ciencedirect</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extLst>
                    <a:ext uri="{A12FA001-AC4F-418D-AE19-62706E023703}">
                      <ahyp:hlinkClr xmlns:ahyp="http://schemas.microsoft.com/office/drawing/2018/hyperlinkcolor" val="tx"/>
                    </a:ext>
                  </a:extLst>
                </a:hlinkClick>
              </a:rPr>
              <a:t>http://www.sciencedirect.com</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Ingenta</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3">
                  <a:extLst>
                    <a:ext uri="{A12FA001-AC4F-418D-AE19-62706E023703}">
                      <ahyp:hlinkClr xmlns:ahyp="http://schemas.microsoft.com/office/drawing/2018/hyperlinkcolor" val="tx"/>
                    </a:ext>
                  </a:extLst>
                </a:hlinkClick>
              </a:rPr>
              <a:t>http://www.ingenta.com/</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NTIS</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4">
                  <a:extLst>
                    <a:ext uri="{A12FA001-AC4F-418D-AE19-62706E023703}">
                      <ahyp:hlinkClr xmlns:ahyp="http://schemas.microsoft.com/office/drawing/2018/hyperlinkcolor" val="tx"/>
                    </a:ext>
                  </a:extLst>
                </a:hlinkClick>
              </a:rPr>
              <a:t>http://www.ntis.gov/search/index.aspx</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PubMed</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5">
                  <a:extLst>
                    <a:ext uri="{A12FA001-AC4F-418D-AE19-62706E023703}">
                      <ahyp:hlinkClr xmlns:ahyp="http://schemas.microsoft.com/office/drawing/2018/hyperlinkcolor" val="tx"/>
                    </a:ext>
                  </a:extLst>
                </a:hlinkClick>
              </a:rPr>
              <a:t>http://www.nlm.nih.gov/</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CERN Document Server</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6">
                  <a:extLst>
                    <a:ext uri="{A12FA001-AC4F-418D-AE19-62706E023703}">
                      <ahyp:hlinkClr xmlns:ahyp="http://schemas.microsoft.com/office/drawing/2018/hyperlinkcolor" val="tx"/>
                    </a:ext>
                  </a:extLst>
                </a:hlinkClick>
              </a:rPr>
              <a:t>http://cdsweb.cern.ch/</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INIST</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7">
                  <a:extLst>
                    <a:ext uri="{A12FA001-AC4F-418D-AE19-62706E023703}">
                      <ahyp:hlinkClr xmlns:ahyp="http://schemas.microsoft.com/office/drawing/2018/hyperlinkcolor" val="tx"/>
                    </a:ext>
                  </a:extLst>
                </a:hlinkClick>
              </a:rPr>
              <a:t>http://articlesciences.inist.fr/</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8">
                  <a:extLst>
                    <a:ext uri="{A12FA001-AC4F-418D-AE19-62706E023703}">
                      <ahyp:hlinkClr xmlns:ahyp="http://schemas.microsoft.com/office/drawing/2018/hyperlinkcolor" val="tx"/>
                    </a:ext>
                  </a:extLst>
                </a:hlinkClick>
              </a:rPr>
              <a:t>O</a:t>
            </a:r>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aister</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8">
                  <a:extLst>
                    <a:ext uri="{A12FA001-AC4F-418D-AE19-62706E023703}">
                      <ahyp:hlinkClr xmlns:ahyp="http://schemas.microsoft.com/office/drawing/2018/hyperlinkcolor" val="tx"/>
                    </a:ext>
                  </a:extLst>
                </a:hlinkClick>
              </a:rPr>
              <a:t>http://oaister.umdl.umich.edu/o/oaister/</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r>
              <a:rPr lang="en-US" altLang="zh-CN" kern="100" dirty="0" err="1">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ArticleFinder</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9">
                  <a:extLst>
                    <a:ext uri="{A12FA001-AC4F-418D-AE19-62706E023703}">
                      <ahyp:hlinkClr xmlns:ahyp="http://schemas.microsoft.com/office/drawing/2018/hyperlinkcolor" val="tx"/>
                    </a:ext>
                  </a:extLst>
                </a:hlinkClick>
              </a:rPr>
              <a:t>http://www4.infotrieve.com/search/databases/newsearch.asp</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Free Journal Indexes &amp; Databases      </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10">
                  <a:extLst>
                    <a:ext uri="{A12FA001-AC4F-418D-AE19-62706E023703}">
                      <ahyp:hlinkClr xmlns:ahyp="http://schemas.microsoft.com/office/drawing/2018/hyperlinkcolor" val="tx"/>
                    </a:ext>
                  </a:extLst>
                </a:hlinkClick>
              </a:rPr>
              <a:t>http://library.wustl.edu/subjects/life/free.html#pub</a:t>
            </a:r>
            <a:endPar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120415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940EACE6-0D66-4E60-8FC7-C37AD171034B}"/>
              </a:ext>
            </a:extLst>
          </p:cNvPr>
          <p:cNvSpPr/>
          <p:nvPr/>
        </p:nvSpPr>
        <p:spPr>
          <a:xfrm>
            <a:off x="1053852" y="548680"/>
            <a:ext cx="1415772"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网络论坛</a:t>
            </a:r>
            <a:endParaRPr lang="zh-CN" altLang="en-US" dirty="0"/>
          </a:p>
        </p:txBody>
      </p:sp>
      <p:sp>
        <p:nvSpPr>
          <p:cNvPr id="3" name="矩形 2">
            <a:extLst>
              <a:ext uri="{FF2B5EF4-FFF2-40B4-BE49-F238E27FC236}">
                <a16:creationId xmlns:a16="http://schemas.microsoft.com/office/drawing/2014/main" id="{70303DD1-6A33-4972-97C3-15C67008C2CD}"/>
              </a:ext>
            </a:extLst>
          </p:cNvPr>
          <p:cNvSpPr/>
          <p:nvPr/>
        </p:nvSpPr>
        <p:spPr>
          <a:xfrm>
            <a:off x="2061964" y="1916832"/>
            <a:ext cx="8856984" cy="3046988"/>
          </a:xfrm>
          <a:prstGeom prst="rect">
            <a:avLst/>
          </a:prstGeom>
        </p:spPr>
        <p:txBody>
          <a:bodyPr wrap="square">
            <a:spAutoFit/>
          </a:bodyPr>
          <a:lstStyle/>
          <a:p>
            <a:pPr lvl="0" algn="just">
              <a:spcAft>
                <a:spcPts val="0"/>
              </a:spcAft>
              <a:tabLst>
                <a:tab pos="4572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研学论坛</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2">
                  <a:extLst>
                    <a:ext uri="{A12FA001-AC4F-418D-AE19-62706E023703}">
                      <ahyp:hlinkClr xmlns:ahyp="http://schemas.microsoft.com/office/drawing/2018/hyperlinkcolor" val="tx"/>
                    </a:ext>
                  </a:extLst>
                </a:hlinkClick>
              </a:rPr>
              <a:t>http://bbs.matwav.com/</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坛内网</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3">
                  <a:extLst>
                    <a:ext uri="{A12FA001-AC4F-418D-AE19-62706E023703}">
                      <ahyp:hlinkClr xmlns:ahyp="http://schemas.microsoft.com/office/drawing/2018/hyperlinkcolor" val="tx"/>
                    </a:ext>
                  </a:extLst>
                </a:hlinkClick>
              </a:rPr>
              <a:t>http://www.tannei.com/keji.htm</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lvl="0" algn="just">
              <a:spcAft>
                <a:spcPts val="0"/>
              </a:spcAft>
              <a:tabLst>
                <a:tab pos="457200" algn="l"/>
              </a:tabLst>
            </a:pPr>
            <a:r>
              <a:rPr lang="zh-CN" altLang="zh-CN" kern="100" dirty="0">
                <a:solidFill>
                  <a:schemeClr val="tx1">
                    <a:lumMod val="75000"/>
                  </a:schemeClr>
                </a:solidFill>
                <a:latin typeface="等线" panose="02010600030101010101" pitchFamily="2" charset="-122"/>
                <a:ea typeface="等线" panose="02010600030101010101" pitchFamily="2" charset="-122"/>
                <a:cs typeface="Arial" panose="020B0604020202020204" pitchFamily="34" charset="0"/>
              </a:rPr>
              <a:t>学习检索知识的论坛</a:t>
            </a:r>
          </a:p>
          <a:p>
            <a:pPr marL="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生物谷</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4">
                  <a:extLst>
                    <a:ext uri="{A12FA001-AC4F-418D-AE19-62706E023703}">
                      <ahyp:hlinkClr xmlns:ahyp="http://schemas.microsoft.com/office/drawing/2018/hyperlinkcolor" val="tx"/>
                    </a:ext>
                  </a:extLst>
                </a:hlinkClick>
              </a:rPr>
              <a:t>http://bbs.bioon.com/bbs/index.php</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marL="0" lvl="1" algn="just">
              <a:spcAft>
                <a:spcPts val="0"/>
              </a:spcAft>
              <a:tabLst>
                <a:tab pos="914400" algn="l"/>
              </a:tabLs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小木虫</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5">
                  <a:extLst>
                    <a:ext uri="{A12FA001-AC4F-418D-AE19-62706E023703}">
                      <ahyp:hlinkClr xmlns:ahyp="http://schemas.microsoft.com/office/drawing/2018/hyperlinkcolor" val="tx"/>
                    </a:ext>
                  </a:extLst>
                </a:hlinkClick>
              </a:rPr>
              <a:t>http://emuch.net/index.html</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丁香园</a:t>
            </a:r>
            <a:r>
              <a:rPr lang="zh-CN" altLang="en-US"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hlinkClick r:id="rId6">
                  <a:extLst>
                    <a:ext uri="{A12FA001-AC4F-418D-AE19-62706E023703}">
                      <ahyp:hlinkClr xmlns:ahyp="http://schemas.microsoft.com/office/drawing/2018/hyperlinkcolor" val="tx"/>
                    </a:ext>
                  </a:extLst>
                </a:hlinkClick>
              </a:rPr>
              <a:t>http://www.dxy.cn/cms/</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1674237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88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130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1205" y="44624"/>
            <a:ext cx="3104895" cy="773633"/>
          </a:xfrm>
        </p:spPr>
        <p:txBody>
          <a:bodyPr rtlCol="0"/>
          <a:lstStyle/>
          <a:p>
            <a:pPr rtl="0"/>
            <a:r>
              <a:rPr lang="zh-CN" altLang="en-US" dirty="0">
                <a:latin typeface="微软雅黑" panose="020B0503020204020204" pitchFamily="34" charset="-122"/>
                <a:ea typeface="微软雅黑" panose="020B0503020204020204" pitchFamily="34" charset="-122"/>
              </a:rPr>
              <a:t>文献类型：</a:t>
            </a:r>
            <a:endParaRPr lang="en-US"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CDE8AE1D-78C1-42FC-A41C-0AEA3B972504}"/>
              </a:ext>
            </a:extLst>
          </p:cNvPr>
          <p:cNvSpPr/>
          <p:nvPr/>
        </p:nvSpPr>
        <p:spPr>
          <a:xfrm>
            <a:off x="585800" y="873288"/>
            <a:ext cx="11017224" cy="5940088"/>
          </a:xfrm>
          <a:prstGeom prst="rect">
            <a:avLst/>
          </a:prstGeom>
        </p:spPr>
        <p:txBody>
          <a:bodyPr wrap="square">
            <a:spAutoFit/>
          </a:bodyPr>
          <a:lstStyle/>
          <a:p>
            <a:pPr algn="just">
              <a:spcAft>
                <a:spcPts val="0"/>
              </a:spcAft>
            </a:pPr>
            <a:r>
              <a:rPr lang="zh-CN" altLang="zh-CN" sz="2000" kern="100" dirty="0">
                <a:latin typeface="等线" panose="02010600030101010101" pitchFamily="2" charset="-122"/>
                <a:ea typeface="等线" panose="02010600030101010101" pitchFamily="2" charset="-122"/>
                <a:cs typeface="Arial" panose="020B0604020202020204" pitchFamily="34" charset="0"/>
              </a:rPr>
              <a:t>按加工深度划分：</a:t>
            </a:r>
            <a:endParaRPr lang="en-US" altLang="zh-CN" sz="2000"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sz="2000" kern="100" dirty="0">
                <a:latin typeface="等线" panose="02010600030101010101" pitchFamily="2" charset="-122"/>
                <a:ea typeface="等线" panose="02010600030101010101" pitchFamily="2" charset="-122"/>
                <a:cs typeface="Arial" panose="020B0604020202020204" pitchFamily="34" charset="0"/>
              </a:rPr>
              <a:t>零次（</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一般是通过口头交谈、参观展览、参加报告会等途径获取，不仅在内容上有一定的价值，而且能弥补一般公开文献从信息的客观形成到公开传播之间费时甚多的弊病。</a:t>
            </a:r>
            <a:r>
              <a:rPr lang="zh-CN" altLang="zh-CN" sz="2000" kern="100" dirty="0">
                <a:latin typeface="等线" panose="02010600030101010101" pitchFamily="2" charset="-122"/>
                <a:ea typeface="等线" panose="02010600030101010101" pitchFamily="2" charset="-122"/>
                <a:cs typeface="Arial" panose="020B0604020202020204" pitchFamily="34" charset="0"/>
              </a:rPr>
              <a:t>）</a:t>
            </a:r>
            <a:endParaRPr lang="en-US" altLang="zh-CN" sz="2000"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en-US" altLang="zh-CN" sz="2000"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sz="2000" kern="100" dirty="0">
                <a:latin typeface="等线" panose="02010600030101010101" pitchFamily="2" charset="-122"/>
                <a:ea typeface="等线" panose="02010600030101010101" pitchFamily="2" charset="-122"/>
                <a:cs typeface="Arial" panose="020B0604020202020204" pitchFamily="34" charset="0"/>
              </a:rPr>
              <a:t>一次（</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直接以自己的生产、科研、社会活动等</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实践经验</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为依据生产出来的文献，也常被称为原始文献（或称一级文献），其所记载的知识信息比较新颖、具体、详尽。一次文献在整个文献系统中是数量最大、种类最多、使用最广、影响最大的文献。这些文献具有</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创新性</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实用性</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和</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学术性</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等明显特征，是</a:t>
            </a:r>
            <a:r>
              <a:rPr lang="en-US" altLang="zh-CN" sz="2000" kern="100" dirty="0" err="1">
                <a:solidFill>
                  <a:srgbClr val="333333"/>
                </a:solidFill>
                <a:latin typeface="等线" panose="02010600030101010101" pitchFamily="2" charset="-122"/>
                <a:ea typeface="微软雅黑" panose="020B0503020204020204" pitchFamily="34" charset="-122"/>
                <a:cs typeface="Arial" panose="020B0604020202020204" pitchFamily="34" charset="0"/>
                <a:hlinkClick r:id="rId2">
                  <a:extLst>
                    <a:ext uri="{A12FA001-AC4F-418D-AE19-62706E023703}">
                      <ahyp:hlinkClr xmlns:ahyp="http://schemas.microsoft.com/office/drawing/2018/hyperlinkcolor" val="tx"/>
                    </a:ext>
                  </a:extLst>
                </a:hlinkClick>
              </a:rPr>
              <a:t>科技查新</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工作中进行文献对比分析的主要依据。</a:t>
            </a:r>
            <a:r>
              <a:rPr lang="zh-CN" altLang="zh-CN" sz="2000" kern="100" dirty="0">
                <a:latin typeface="等线" panose="02010600030101010101" pitchFamily="2" charset="-122"/>
                <a:ea typeface="等线" panose="02010600030101010101" pitchFamily="2" charset="-122"/>
                <a:cs typeface="Arial" panose="020B0604020202020204" pitchFamily="34" charset="0"/>
              </a:rPr>
              <a:t>）</a:t>
            </a:r>
            <a:endParaRPr lang="en-US" altLang="zh-CN" sz="2000"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en-US" altLang="zh-CN" sz="2000"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sz="2000" kern="100" dirty="0">
                <a:latin typeface="等线" panose="02010600030101010101" pitchFamily="2" charset="-122"/>
                <a:ea typeface="等线" panose="02010600030101010101" pitchFamily="2" charset="-122"/>
                <a:cs typeface="Arial" panose="020B0604020202020204" pitchFamily="34" charset="0"/>
              </a:rPr>
              <a:t>二次（</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将大量分散、零乱、无序的</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一次文献进行整理</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、浓缩、提炼，并按照一定的</a:t>
            </a:r>
            <a:r>
              <a:rPr lang="en-US" altLang="zh-CN" sz="2000" kern="100" dirty="0" err="1">
                <a:solidFill>
                  <a:srgbClr val="3F88BF"/>
                </a:solidFill>
                <a:latin typeface="微软雅黑" panose="020B0503020204020204" pitchFamily="34" charset="-122"/>
                <a:ea typeface="等线" panose="02010600030101010101" pitchFamily="2" charset="-122"/>
                <a:cs typeface="Arial" panose="020B0604020202020204" pitchFamily="34" charset="0"/>
                <a:hlinkClick r:id="rId3"/>
              </a:rPr>
              <a:t>逻辑顺序</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和科学体系加以编排存储，使之</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系统化</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，以便于检索利用。二次文献具有明显的</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汇集性</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系统性</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和</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可检索性</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，它汇集的不是一次文献本身，而是某个</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特定范围</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的</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一次文献线索</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。它的重要性在于使查找一次文献所花费的时间大大减少。二次文献是查新工作中检索文献所利用的主要工具。</a:t>
            </a:r>
            <a:r>
              <a:rPr lang="zh-CN" altLang="zh-CN" sz="2000" kern="100" dirty="0">
                <a:latin typeface="等线" panose="02010600030101010101" pitchFamily="2" charset="-122"/>
                <a:ea typeface="等线" panose="02010600030101010101" pitchFamily="2" charset="-122"/>
                <a:cs typeface="Arial" panose="020B0604020202020204" pitchFamily="34" charset="0"/>
              </a:rPr>
              <a:t>）</a:t>
            </a:r>
            <a:endParaRPr lang="en-US" altLang="zh-CN" sz="2000"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en-US" altLang="zh-CN" sz="2000"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sz="2000" kern="100" dirty="0">
                <a:latin typeface="等线" panose="02010600030101010101" pitchFamily="2" charset="-122"/>
                <a:ea typeface="等线" panose="02010600030101010101" pitchFamily="2" charset="-122"/>
                <a:cs typeface="Arial" panose="020B0604020202020204" pitchFamily="34" charset="0"/>
              </a:rPr>
              <a:t>三次（</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选用大量有关的文献，经过</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综合、分析、研究</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而编写出来的文献。它通常是围绕某个专题，利用二次文献检索搜集大量相关文献，对其内容进行</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深度加工</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而成。这些对现有成果加以评论、综述并预测其发展趋势的文献，具有较高的</a:t>
            </a:r>
            <a:r>
              <a:rPr lang="zh-CN" altLang="zh-CN" sz="2000" kern="100" dirty="0">
                <a:solidFill>
                  <a:srgbClr val="FF0000"/>
                </a:solidFill>
                <a:latin typeface="等线" panose="02010600030101010101" pitchFamily="2" charset="-122"/>
                <a:ea typeface="微软雅黑" panose="020B0503020204020204" pitchFamily="34" charset="-122"/>
                <a:cs typeface="Arial" panose="020B0604020202020204" pitchFamily="34" charset="0"/>
              </a:rPr>
              <a:t>实用价值</a:t>
            </a:r>
            <a:r>
              <a:rPr lang="zh-CN" altLang="zh-CN"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。在查新工作中，可以充分利用反映某一领域研究动态的综述类文献，在短时间内了解其研究历史、发展动态、水平等，以便能更准确地掌握待查项目的技术背景，把握查新点</a:t>
            </a:r>
            <a:r>
              <a:rPr lang="zh-CN" altLang="en-US" sz="2000" kern="100" dirty="0">
                <a:solidFill>
                  <a:srgbClr val="333333"/>
                </a:solidFill>
                <a:latin typeface="等线" panose="02010600030101010101" pitchFamily="2" charset="-122"/>
                <a:ea typeface="微软雅黑" panose="020B0503020204020204" pitchFamily="34" charset="-122"/>
                <a:cs typeface="Arial" panose="020B0604020202020204" pitchFamily="34" charset="0"/>
              </a:rPr>
              <a:t>。</a:t>
            </a:r>
            <a:r>
              <a:rPr lang="zh-CN" altLang="zh-CN" sz="2000" kern="100" dirty="0">
                <a:latin typeface="等线" panose="02010600030101010101" pitchFamily="2" charset="-122"/>
                <a:ea typeface="等线" panose="02010600030101010101" pitchFamily="2" charset="-122"/>
                <a:cs typeface="Arial" panose="020B0604020202020204" pitchFamily="34" charset="0"/>
              </a:rPr>
              <a:t>）</a:t>
            </a:r>
          </a:p>
        </p:txBody>
      </p:sp>
    </p:spTree>
    <p:extLst>
      <p:ext uri="{BB962C8B-B14F-4D97-AF65-F5344CB8AC3E}">
        <p14:creationId xmlns:p14="http://schemas.microsoft.com/office/powerpoint/2010/main" val="6860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DA2852B8-28D1-43EC-B77E-43D5C73EE95B}"/>
              </a:ext>
            </a:extLst>
          </p:cNvPr>
          <p:cNvSpPr/>
          <p:nvPr/>
        </p:nvSpPr>
        <p:spPr>
          <a:xfrm>
            <a:off x="837828" y="1413063"/>
            <a:ext cx="10513168" cy="4524315"/>
          </a:xfrm>
          <a:prstGeom prst="rect">
            <a:avLst/>
          </a:prstGeom>
        </p:spPr>
        <p:txBody>
          <a:bodyPr wrap="square">
            <a:spAutoFit/>
          </a:bodyPr>
          <a:lstStyle/>
          <a:p>
            <a:pPr algn="just">
              <a:spcAft>
                <a:spcPts val="0"/>
              </a:spcAft>
            </a:pPr>
            <a:r>
              <a:rPr lang="zh-CN" altLang="zh-CN" sz="3600" kern="100" dirty="0">
                <a:latin typeface="等线" panose="02010600030101010101" pitchFamily="2" charset="-122"/>
                <a:ea typeface="等线" panose="02010600030101010101" pitchFamily="2" charset="-122"/>
                <a:cs typeface="Arial" panose="020B0604020202020204" pitchFamily="34" charset="0"/>
              </a:rPr>
              <a:t>按</a:t>
            </a:r>
            <a:r>
              <a:rPr lang="zh-CN" altLang="zh-CN" sz="3600" kern="100" dirty="0">
                <a:solidFill>
                  <a:schemeClr val="accent1">
                    <a:lumMod val="40000"/>
                    <a:lumOff val="60000"/>
                  </a:schemeClr>
                </a:solidFill>
                <a:latin typeface="等线" panose="02010600030101010101" pitchFamily="2" charset="-122"/>
                <a:ea typeface="等线" panose="02010600030101010101" pitchFamily="2" charset="-122"/>
                <a:cs typeface="Arial" panose="020B0604020202020204" pitchFamily="34" charset="0"/>
              </a:rPr>
              <a:t>载体</a:t>
            </a:r>
            <a:r>
              <a:rPr lang="zh-CN" altLang="zh-CN" sz="3600" kern="100" dirty="0">
                <a:latin typeface="等线" panose="02010600030101010101" pitchFamily="2" charset="-122"/>
                <a:ea typeface="等线" panose="02010600030101010101" pitchFamily="2" charset="-122"/>
                <a:cs typeface="Arial" panose="020B0604020202020204" pitchFamily="34" charset="0"/>
              </a:rPr>
              <a:t>形式划分：印刷、缩微、声像、电子型</a:t>
            </a:r>
            <a:endParaRPr lang="en-US" altLang="zh-CN" sz="3600"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zh-CN" altLang="zh-CN" sz="3600"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sz="3600" kern="100" dirty="0">
                <a:latin typeface="等线" panose="02010600030101010101" pitchFamily="2" charset="-122"/>
                <a:ea typeface="等线" panose="02010600030101010101" pitchFamily="2" charset="-122"/>
                <a:cs typeface="Arial" panose="020B0604020202020204" pitchFamily="34" charset="0"/>
              </a:rPr>
              <a:t>按</a:t>
            </a:r>
            <a:r>
              <a:rPr lang="zh-CN" altLang="zh-CN" sz="3600" kern="100" dirty="0">
                <a:solidFill>
                  <a:schemeClr val="accent1">
                    <a:lumMod val="40000"/>
                    <a:lumOff val="60000"/>
                  </a:schemeClr>
                </a:solidFill>
                <a:latin typeface="等线" panose="02010600030101010101" pitchFamily="2" charset="-122"/>
                <a:ea typeface="等线" panose="02010600030101010101" pitchFamily="2" charset="-122"/>
                <a:cs typeface="Arial" panose="020B0604020202020204" pitchFamily="34" charset="0"/>
              </a:rPr>
              <a:t>传递范围</a:t>
            </a:r>
            <a:r>
              <a:rPr lang="zh-CN" altLang="zh-CN" sz="3600" kern="100" dirty="0">
                <a:latin typeface="等线" panose="02010600030101010101" pitchFamily="2" charset="-122"/>
                <a:ea typeface="等线" panose="02010600030101010101" pitchFamily="2" charset="-122"/>
                <a:cs typeface="Arial" panose="020B0604020202020204" pitchFamily="34" charset="0"/>
              </a:rPr>
              <a:t>划分：公开、半公开、非公开</a:t>
            </a:r>
            <a:endParaRPr lang="en-US" altLang="zh-CN" sz="3600"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zh-CN" altLang="zh-CN" sz="3600"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sz="3600" kern="100" dirty="0">
                <a:latin typeface="等线" panose="02010600030101010101" pitchFamily="2" charset="-122"/>
                <a:ea typeface="等线" panose="02010600030101010101" pitchFamily="2" charset="-122"/>
                <a:cs typeface="Arial" panose="020B0604020202020204" pitchFamily="34" charset="0"/>
              </a:rPr>
              <a:t>按</a:t>
            </a:r>
            <a:r>
              <a:rPr lang="zh-CN" altLang="zh-CN" sz="3600" kern="100" dirty="0">
                <a:solidFill>
                  <a:schemeClr val="accent1">
                    <a:lumMod val="40000"/>
                    <a:lumOff val="60000"/>
                  </a:schemeClr>
                </a:solidFill>
                <a:latin typeface="等线" panose="02010600030101010101" pitchFamily="2" charset="-122"/>
                <a:ea typeface="等线" panose="02010600030101010101" pitchFamily="2" charset="-122"/>
                <a:cs typeface="Arial" panose="020B0604020202020204" pitchFamily="34" charset="0"/>
              </a:rPr>
              <a:t>出版形式</a:t>
            </a:r>
            <a:r>
              <a:rPr lang="zh-CN" altLang="zh-CN" sz="3600" kern="100" dirty="0">
                <a:latin typeface="等线" panose="02010600030101010101" pitchFamily="2" charset="-122"/>
                <a:ea typeface="等线" panose="02010600030101010101" pitchFamily="2" charset="-122"/>
                <a:cs typeface="Arial" panose="020B0604020202020204" pitchFamily="34" charset="0"/>
              </a:rPr>
              <a:t>划分：图书（专著、教科书、丛书、工具书）；连续出版物（期刊、报纸、年度出版物）；特种文献（会议文献、科技报告、学位论文、专利文献、标准、产品样本、政府出版物、档案）</a:t>
            </a:r>
          </a:p>
        </p:txBody>
      </p:sp>
    </p:spTree>
    <p:extLst>
      <p:ext uri="{BB962C8B-B14F-4D97-AF65-F5344CB8AC3E}">
        <p14:creationId xmlns:p14="http://schemas.microsoft.com/office/powerpoint/2010/main" val="13403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C6AABFC2-EBDD-4B77-8245-4E77252282FA}"/>
              </a:ext>
            </a:extLst>
          </p:cNvPr>
          <p:cNvSpPr/>
          <p:nvPr/>
        </p:nvSpPr>
        <p:spPr>
          <a:xfrm>
            <a:off x="981844" y="375047"/>
            <a:ext cx="4493538"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文献信息的基本单位——款目。</a:t>
            </a:r>
            <a:endParaRPr lang="zh-CN" altLang="en-US" dirty="0"/>
          </a:p>
        </p:txBody>
      </p:sp>
      <p:sp>
        <p:nvSpPr>
          <p:cNvPr id="8" name="矩形 7">
            <a:extLst>
              <a:ext uri="{FF2B5EF4-FFF2-40B4-BE49-F238E27FC236}">
                <a16:creationId xmlns:a16="http://schemas.microsoft.com/office/drawing/2014/main" id="{AE862283-4BAA-4071-87C6-44143C227B4F}"/>
              </a:ext>
            </a:extLst>
          </p:cNvPr>
          <p:cNvSpPr/>
          <p:nvPr/>
        </p:nvSpPr>
        <p:spPr>
          <a:xfrm>
            <a:off x="981844" y="1247081"/>
            <a:ext cx="10081120" cy="830997"/>
          </a:xfrm>
          <a:prstGeom prst="rect">
            <a:avLst/>
          </a:prstGeom>
        </p:spPr>
        <p:txBody>
          <a:bodyPr wrap="square">
            <a:spAutoFit/>
          </a:bodyPr>
          <a:lstStyle/>
          <a:p>
            <a:pPr lvl="0" algn="just">
              <a:spcAft>
                <a:spcPts val="0"/>
              </a:spcAft>
              <a:tabLst>
                <a:tab pos="457200" algn="l"/>
              </a:tabLst>
            </a:pPr>
            <a:r>
              <a:rPr lang="zh-CN" altLang="zh-CN" b="1" kern="100" dirty="0">
                <a:latin typeface="等线" panose="02010600030101010101" pitchFamily="2" charset="-122"/>
                <a:ea typeface="等线" panose="02010600030101010101" pitchFamily="2" charset="-122"/>
                <a:cs typeface="Arial" panose="020B0604020202020204" pitchFamily="34" charset="0"/>
              </a:rPr>
              <a:t>在文献数据库中，一条款目称为一条记录，记录也是构成文献数据库的基本单位。</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p:txBody>
      </p:sp>
      <p:sp>
        <p:nvSpPr>
          <p:cNvPr id="9" name="矩形 8">
            <a:extLst>
              <a:ext uri="{FF2B5EF4-FFF2-40B4-BE49-F238E27FC236}">
                <a16:creationId xmlns:a16="http://schemas.microsoft.com/office/drawing/2014/main" id="{6FA6AB3E-26DE-4810-840A-7AD051B1918A}"/>
              </a:ext>
            </a:extLst>
          </p:cNvPr>
          <p:cNvSpPr/>
          <p:nvPr/>
        </p:nvSpPr>
        <p:spPr>
          <a:xfrm>
            <a:off x="994544" y="2452981"/>
            <a:ext cx="6032421"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文献数据库内容与传统的文献信息相对应。</a:t>
            </a:r>
            <a:endParaRPr lang="zh-CN" altLang="en-US" dirty="0"/>
          </a:p>
        </p:txBody>
      </p:sp>
      <p:sp>
        <p:nvSpPr>
          <p:cNvPr id="10" name="矩形 9">
            <a:extLst>
              <a:ext uri="{FF2B5EF4-FFF2-40B4-BE49-F238E27FC236}">
                <a16:creationId xmlns:a16="http://schemas.microsoft.com/office/drawing/2014/main" id="{A8EEE434-8AE6-4009-BACC-95E2EE53A8B7}"/>
              </a:ext>
            </a:extLst>
          </p:cNvPr>
          <p:cNvSpPr/>
          <p:nvPr/>
        </p:nvSpPr>
        <p:spPr>
          <a:xfrm>
            <a:off x="985192" y="3289549"/>
            <a:ext cx="10077772" cy="461665"/>
          </a:xfrm>
          <a:prstGeom prst="rect">
            <a:avLst/>
          </a:prstGeom>
        </p:spPr>
        <p:txBody>
          <a:bodyPr wrap="square">
            <a:spAutoFit/>
          </a:bodyPr>
          <a:lstStyle/>
          <a:p>
            <a:r>
              <a:rPr lang="zh-CN" altLang="zh-CN" b="1" dirty="0">
                <a:ea typeface="等线" panose="02010600030101010101" pitchFamily="2" charset="-122"/>
                <a:cs typeface="Arial" panose="020B0604020202020204" pitchFamily="34" charset="0"/>
              </a:rPr>
              <a:t>一种书刊或一篇文献的内容和形式特征经著录后形成一条款目。</a:t>
            </a:r>
            <a:endParaRPr lang="zh-CN" altLang="en-US" dirty="0"/>
          </a:p>
        </p:txBody>
      </p:sp>
      <p:sp>
        <p:nvSpPr>
          <p:cNvPr id="11" name="矩形 10">
            <a:extLst>
              <a:ext uri="{FF2B5EF4-FFF2-40B4-BE49-F238E27FC236}">
                <a16:creationId xmlns:a16="http://schemas.microsoft.com/office/drawing/2014/main" id="{D5849D70-0F80-4376-B8C9-D6FCB6549908}"/>
              </a:ext>
            </a:extLst>
          </p:cNvPr>
          <p:cNvSpPr/>
          <p:nvPr/>
        </p:nvSpPr>
        <p:spPr>
          <a:xfrm>
            <a:off x="994544" y="4100879"/>
            <a:ext cx="10112920" cy="1200329"/>
          </a:xfrm>
          <a:prstGeom prst="rect">
            <a:avLst/>
          </a:prstGeom>
        </p:spPr>
        <p:txBody>
          <a:bodyPr wrap="square">
            <a:spAutoFit/>
          </a:bodyPr>
          <a:lstStyle/>
          <a:p>
            <a:pPr algn="just">
              <a:spcAft>
                <a:spcPts val="0"/>
              </a:spcAft>
            </a:pPr>
            <a:r>
              <a:rPr lang="zh-CN" altLang="zh-CN" b="1" kern="100" dirty="0">
                <a:latin typeface="等线" panose="02010600030101010101" pitchFamily="2" charset="-122"/>
                <a:ea typeface="等线" panose="02010600030101010101" pitchFamily="2" charset="-122"/>
                <a:cs typeface="Arial" panose="020B0604020202020204" pitchFamily="34" charset="0"/>
              </a:rPr>
              <a:t>检索点（也称检索线索、检索入口）即待查信息的</a:t>
            </a:r>
            <a:r>
              <a:rPr lang="zh-CN" altLang="zh-CN" b="1"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某些特征</a:t>
            </a:r>
            <a:r>
              <a:rPr lang="zh-CN" altLang="zh-CN" b="1" kern="100" dirty="0">
                <a:latin typeface="等线" panose="02010600030101010101" pitchFamily="2" charset="-122"/>
                <a:ea typeface="等线" panose="02010600030101010101" pitchFamily="2" charset="-122"/>
                <a:cs typeface="Arial" panose="020B0604020202020204" pitchFamily="34" charset="0"/>
              </a:rPr>
              <a:t>，是进行信息检索的</a:t>
            </a:r>
            <a:r>
              <a:rPr lang="zh-CN" altLang="zh-CN" b="1" kern="100" dirty="0">
                <a:solidFill>
                  <a:srgbClr val="FF0000"/>
                </a:solidFill>
                <a:latin typeface="等线" panose="02010600030101010101" pitchFamily="2" charset="-122"/>
                <a:ea typeface="等线" panose="02010600030101010101" pitchFamily="2" charset="-122"/>
                <a:cs typeface="Arial" panose="020B0604020202020204" pitchFamily="34" charset="0"/>
              </a:rPr>
              <a:t>切入点</a:t>
            </a:r>
            <a:r>
              <a:rPr lang="en-US" altLang="zh-CN" b="1" kern="100" dirty="0">
                <a:latin typeface="等线" panose="02010600030101010101" pitchFamily="2" charset="-122"/>
                <a:ea typeface="等线" panose="02010600030101010101" pitchFamily="2" charset="-122"/>
                <a:cs typeface="Arial" panose="020B0604020202020204" pitchFamily="34" charset="0"/>
              </a:rPr>
              <a:t>,</a:t>
            </a:r>
            <a:r>
              <a:rPr lang="zh-CN" altLang="zh-CN" b="1" kern="100" dirty="0">
                <a:latin typeface="等线" panose="02010600030101010101" pitchFamily="2" charset="-122"/>
                <a:ea typeface="等线" panose="02010600030101010101" pitchFamily="2" charset="-122"/>
                <a:cs typeface="Arial" panose="020B0604020202020204" pitchFamily="34" charset="0"/>
              </a:rPr>
              <a:t>如：主题、题名、关键词、作者、机构、来源、出版社、分类、收录号等。</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p:txBody>
      </p:sp>
      <p:sp>
        <p:nvSpPr>
          <p:cNvPr id="12" name="矩形 11">
            <a:extLst>
              <a:ext uri="{FF2B5EF4-FFF2-40B4-BE49-F238E27FC236}">
                <a16:creationId xmlns:a16="http://schemas.microsoft.com/office/drawing/2014/main" id="{C35F372F-22A1-4C52-A153-E6AFEF42521A}"/>
              </a:ext>
            </a:extLst>
          </p:cNvPr>
          <p:cNvSpPr/>
          <p:nvPr/>
        </p:nvSpPr>
        <p:spPr>
          <a:xfrm>
            <a:off x="981844" y="5610919"/>
            <a:ext cx="10081120" cy="830997"/>
          </a:xfrm>
          <a:prstGeom prst="rect">
            <a:avLst/>
          </a:prstGeom>
        </p:spPr>
        <p:txBody>
          <a:bodyPr wrap="square">
            <a:spAutoFit/>
          </a:bodyPr>
          <a:lstStyle/>
          <a:p>
            <a:r>
              <a:rPr lang="zh-CN" altLang="zh-CN" b="1" dirty="0">
                <a:ea typeface="等线" panose="02010600030101010101" pitchFamily="2" charset="-122"/>
                <a:cs typeface="Arial" panose="020B0604020202020204" pitchFamily="34" charset="0"/>
              </a:rPr>
              <a:t>检索词尽可能使用</a:t>
            </a:r>
            <a:r>
              <a:rPr lang="zh-CN" altLang="zh-CN" b="1" dirty="0">
                <a:solidFill>
                  <a:srgbClr val="FF0000"/>
                </a:solidFill>
                <a:ea typeface="等线" panose="02010600030101010101" pitchFamily="2" charset="-122"/>
                <a:cs typeface="Arial" panose="020B0604020202020204" pitchFamily="34" charset="0"/>
              </a:rPr>
              <a:t>词或词组</a:t>
            </a:r>
            <a:r>
              <a:rPr lang="zh-CN" altLang="zh-CN" b="1" dirty="0">
                <a:ea typeface="等线" panose="02010600030101010101" pitchFamily="2" charset="-122"/>
                <a:cs typeface="Arial" panose="020B0604020202020204" pitchFamily="34" charset="0"/>
              </a:rPr>
              <a:t>，然后用</a:t>
            </a:r>
            <a:r>
              <a:rPr lang="zh-CN" altLang="zh-CN" b="1" dirty="0">
                <a:solidFill>
                  <a:srgbClr val="FF0000"/>
                </a:solidFill>
                <a:ea typeface="等线" panose="02010600030101010101" pitchFamily="2" charset="-122"/>
                <a:cs typeface="Arial" panose="020B0604020202020204" pitchFamily="34" charset="0"/>
              </a:rPr>
              <a:t>布尔逻辑运算符</a:t>
            </a:r>
            <a:r>
              <a:rPr lang="zh-CN" altLang="zh-CN" b="1" dirty="0">
                <a:ea typeface="等线" panose="02010600030101010101" pitchFamily="2" charset="-122"/>
                <a:cs typeface="Arial" panose="020B0604020202020204" pitchFamily="34" charset="0"/>
              </a:rPr>
              <a:t>将检索词连接起来，切忌将整个题名输入到检索框中。</a:t>
            </a:r>
            <a:endParaRPr lang="zh-CN" altLang="en-US" dirty="0"/>
          </a:p>
        </p:txBody>
      </p:sp>
    </p:spTree>
    <p:extLst>
      <p:ext uri="{BB962C8B-B14F-4D97-AF65-F5344CB8AC3E}">
        <p14:creationId xmlns:p14="http://schemas.microsoft.com/office/powerpoint/2010/main" val="3296948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76EACE58-7023-48B9-BFFB-93FBD910A94E}"/>
              </a:ext>
            </a:extLst>
          </p:cNvPr>
          <p:cNvSpPr/>
          <p:nvPr/>
        </p:nvSpPr>
        <p:spPr>
          <a:xfrm>
            <a:off x="1481470" y="1029249"/>
            <a:ext cx="9381886" cy="830997"/>
          </a:xfrm>
          <a:prstGeom prst="rect">
            <a:avLst/>
          </a:prstGeom>
        </p:spPr>
        <p:txBody>
          <a:bodyPr wrap="square">
            <a:spAutoFit/>
          </a:bodyPr>
          <a:lstStyle/>
          <a:p>
            <a:r>
              <a:rPr lang="zh-CN" altLang="en-US" dirty="0">
                <a:solidFill>
                  <a:schemeClr val="tx1">
                    <a:lumMod val="60000"/>
                    <a:lumOff val="40000"/>
                  </a:schemeClr>
                </a:solidFill>
                <a:ea typeface="等线" panose="02010600030101010101" pitchFamily="2" charset="-122"/>
                <a:cs typeface="Arial" panose="020B0604020202020204" pitchFamily="34" charset="0"/>
                <a:hlinkClick r:id="rId2">
                  <a:extLst>
                    <a:ext uri="{A12FA001-AC4F-418D-AE19-62706E023703}">
                      <ahyp:hlinkClr xmlns:ahyp="http://schemas.microsoft.com/office/drawing/2018/hyperlinkcolor" val="tx"/>
                    </a:ext>
                  </a:extLst>
                </a:hlinkClick>
              </a:rPr>
              <a:t>国外近十年深度学习的研究现状与发展趋势</a:t>
            </a:r>
            <a:r>
              <a:rPr lang="en-US" altLang="zh-CN" dirty="0">
                <a:solidFill>
                  <a:schemeClr val="tx1">
                    <a:lumMod val="60000"/>
                    <a:lumOff val="40000"/>
                  </a:schemeClr>
                </a:solidFill>
                <a:ea typeface="等线" panose="02010600030101010101" pitchFamily="2" charset="-122"/>
                <a:cs typeface="Arial" panose="020B0604020202020204" pitchFamily="34" charset="0"/>
                <a:hlinkClick r:id="rId2">
                  <a:extLst>
                    <a:ext uri="{A12FA001-AC4F-418D-AE19-62706E023703}">
                      <ahyp:hlinkClr xmlns:ahyp="http://schemas.microsoft.com/office/drawing/2018/hyperlinkcolor" val="tx"/>
                    </a:ext>
                  </a:extLst>
                </a:hlinkClick>
              </a:rPr>
              <a:t>——</a:t>
            </a:r>
            <a:r>
              <a:rPr lang="zh-CN" altLang="en-US" dirty="0">
                <a:solidFill>
                  <a:schemeClr val="tx1">
                    <a:lumMod val="60000"/>
                    <a:lumOff val="40000"/>
                  </a:schemeClr>
                </a:solidFill>
                <a:ea typeface="等线" panose="02010600030101010101" pitchFamily="2" charset="-122"/>
                <a:cs typeface="Arial" panose="020B0604020202020204" pitchFamily="34" charset="0"/>
                <a:hlinkClick r:id="rId2">
                  <a:extLst>
                    <a:ext uri="{A12FA001-AC4F-418D-AE19-62706E023703}">
                      <ahyp:hlinkClr xmlns:ahyp="http://schemas.microsoft.com/office/drawing/2018/hyperlinkcolor" val="tx"/>
                    </a:ext>
                  </a:extLst>
                </a:hlinkClick>
              </a:rPr>
              <a:t>基于引文分析及共词矩阵的知识图谱分析</a:t>
            </a:r>
            <a:endParaRPr lang="zh-CN" altLang="en-US" dirty="0">
              <a:solidFill>
                <a:schemeClr val="tx1">
                  <a:lumMod val="60000"/>
                  <a:lumOff val="40000"/>
                </a:schemeClr>
              </a:solidFill>
              <a:ea typeface="等线" panose="02010600030101010101" pitchFamily="2" charset="-122"/>
              <a:cs typeface="Arial" panose="020B0604020202020204" pitchFamily="34" charset="0"/>
            </a:endParaRPr>
          </a:p>
        </p:txBody>
      </p:sp>
      <p:sp>
        <p:nvSpPr>
          <p:cNvPr id="9" name="文本框 8">
            <a:extLst>
              <a:ext uri="{FF2B5EF4-FFF2-40B4-BE49-F238E27FC236}">
                <a16:creationId xmlns:a16="http://schemas.microsoft.com/office/drawing/2014/main" id="{24A0404A-0876-45DA-9B97-365660D3604C}"/>
              </a:ext>
            </a:extLst>
          </p:cNvPr>
          <p:cNvSpPr txBox="1"/>
          <p:nvPr/>
        </p:nvSpPr>
        <p:spPr>
          <a:xfrm>
            <a:off x="1190600" y="364649"/>
            <a:ext cx="1107996" cy="461665"/>
          </a:xfrm>
          <a:prstGeom prst="rect">
            <a:avLst/>
          </a:prstGeom>
          <a:noFill/>
        </p:spPr>
        <p:txBody>
          <a:bodyPr wrap="none" rtlCol="0">
            <a:spAutoFit/>
          </a:bodyPr>
          <a:lstStyle/>
          <a:p>
            <a:r>
              <a:rPr lang="zh-CN" altLang="en-US" dirty="0"/>
              <a:t>例如：</a:t>
            </a:r>
          </a:p>
        </p:txBody>
      </p:sp>
      <p:sp>
        <p:nvSpPr>
          <p:cNvPr id="10" name="文本框 9">
            <a:extLst>
              <a:ext uri="{FF2B5EF4-FFF2-40B4-BE49-F238E27FC236}">
                <a16:creationId xmlns:a16="http://schemas.microsoft.com/office/drawing/2014/main" id="{6EE31CEE-9A22-41F4-B101-FF241F6D5F10}"/>
              </a:ext>
            </a:extLst>
          </p:cNvPr>
          <p:cNvSpPr txBox="1"/>
          <p:nvPr/>
        </p:nvSpPr>
        <p:spPr>
          <a:xfrm>
            <a:off x="1482834" y="2142744"/>
            <a:ext cx="7612982" cy="461665"/>
          </a:xfrm>
          <a:prstGeom prst="rect">
            <a:avLst/>
          </a:prstGeom>
          <a:noFill/>
        </p:spPr>
        <p:txBody>
          <a:bodyPr wrap="none" rtlCol="0">
            <a:spAutoFit/>
          </a:bodyPr>
          <a:lstStyle/>
          <a:p>
            <a:r>
              <a:rPr lang="zh-CN" altLang="en-US" dirty="0"/>
              <a:t>深度学习</a:t>
            </a:r>
            <a:r>
              <a:rPr lang="en-US" altLang="zh-CN" dirty="0"/>
              <a:t>*</a:t>
            </a:r>
            <a:r>
              <a:rPr lang="zh-CN" altLang="en-US" dirty="0"/>
              <a:t>现状</a:t>
            </a:r>
            <a:r>
              <a:rPr lang="en-US" altLang="zh-CN" dirty="0"/>
              <a:t>*</a:t>
            </a:r>
            <a:r>
              <a:rPr lang="zh-CN" altLang="en-US" dirty="0"/>
              <a:t>发展趋势</a:t>
            </a:r>
            <a:r>
              <a:rPr lang="en-US" altLang="zh-CN" dirty="0"/>
              <a:t>*</a:t>
            </a:r>
            <a:r>
              <a:rPr lang="zh-CN" altLang="en-US" dirty="0"/>
              <a:t>引文分析</a:t>
            </a:r>
            <a:r>
              <a:rPr lang="en-US" altLang="zh-CN" dirty="0"/>
              <a:t>*</a:t>
            </a:r>
            <a:r>
              <a:rPr lang="zh-CN" altLang="en-US" dirty="0"/>
              <a:t>共词矩阵</a:t>
            </a:r>
            <a:r>
              <a:rPr lang="en-US" altLang="zh-CN" dirty="0"/>
              <a:t>*</a:t>
            </a:r>
            <a:r>
              <a:rPr lang="zh-CN" altLang="en-US" dirty="0"/>
              <a:t>知识图谱</a:t>
            </a:r>
          </a:p>
        </p:txBody>
      </p:sp>
      <p:sp>
        <p:nvSpPr>
          <p:cNvPr id="11" name="矩形 10">
            <a:extLst>
              <a:ext uri="{FF2B5EF4-FFF2-40B4-BE49-F238E27FC236}">
                <a16:creationId xmlns:a16="http://schemas.microsoft.com/office/drawing/2014/main" id="{44D92EF4-3D7E-4AED-AC9A-78D958D28DEA}"/>
              </a:ext>
            </a:extLst>
          </p:cNvPr>
          <p:cNvSpPr/>
          <p:nvPr/>
        </p:nvSpPr>
        <p:spPr>
          <a:xfrm>
            <a:off x="1504166" y="2818942"/>
            <a:ext cx="7848872" cy="461665"/>
          </a:xfrm>
          <a:prstGeom prst="rect">
            <a:avLst/>
          </a:prstGeom>
        </p:spPr>
        <p:txBody>
          <a:bodyPr wrap="square">
            <a:spAutoFit/>
          </a:bodyPr>
          <a:lstStyle/>
          <a:p>
            <a:r>
              <a:rPr lang="zh-CN" altLang="en-US" dirty="0"/>
              <a:t>深度学习现状</a:t>
            </a:r>
            <a:r>
              <a:rPr lang="en-US" altLang="zh-CN" dirty="0"/>
              <a:t>*</a:t>
            </a:r>
            <a:r>
              <a:rPr lang="zh-CN" altLang="en-US" dirty="0"/>
              <a:t>发展趋势</a:t>
            </a:r>
            <a:r>
              <a:rPr lang="en-US" altLang="zh-CN" dirty="0"/>
              <a:t>*</a:t>
            </a:r>
            <a:r>
              <a:rPr lang="zh-CN" altLang="en-US" dirty="0"/>
              <a:t>引文分析</a:t>
            </a:r>
            <a:r>
              <a:rPr lang="en-US" altLang="zh-CN" dirty="0"/>
              <a:t>*</a:t>
            </a:r>
            <a:r>
              <a:rPr lang="zh-CN" altLang="en-US" dirty="0"/>
              <a:t>共词矩阵</a:t>
            </a:r>
            <a:r>
              <a:rPr lang="en-US" altLang="zh-CN" dirty="0"/>
              <a:t>*</a:t>
            </a:r>
            <a:r>
              <a:rPr lang="zh-CN" altLang="en-US" dirty="0"/>
              <a:t>知识图谱</a:t>
            </a:r>
          </a:p>
        </p:txBody>
      </p:sp>
      <p:sp>
        <p:nvSpPr>
          <p:cNvPr id="13" name="文本框 12">
            <a:extLst>
              <a:ext uri="{FF2B5EF4-FFF2-40B4-BE49-F238E27FC236}">
                <a16:creationId xmlns:a16="http://schemas.microsoft.com/office/drawing/2014/main" id="{C6239280-DFFB-482A-BE3F-F8E2E2A05F1F}"/>
              </a:ext>
            </a:extLst>
          </p:cNvPr>
          <p:cNvSpPr txBox="1"/>
          <p:nvPr/>
        </p:nvSpPr>
        <p:spPr>
          <a:xfrm>
            <a:off x="1504166" y="3492936"/>
            <a:ext cx="9486790" cy="830997"/>
          </a:xfrm>
          <a:prstGeom prst="rect">
            <a:avLst/>
          </a:prstGeom>
          <a:noFill/>
        </p:spPr>
        <p:txBody>
          <a:bodyPr wrap="square" rtlCol="0">
            <a:spAutoFit/>
          </a:bodyPr>
          <a:lstStyle/>
          <a:p>
            <a:r>
              <a:rPr lang="zh-CN" altLang="en-US" dirty="0">
                <a:solidFill>
                  <a:schemeClr val="tx2"/>
                </a:solidFill>
              </a:rPr>
              <a:t>近十年深度学习的研究现状与发展趋势</a:t>
            </a:r>
            <a:r>
              <a:rPr lang="en-US" altLang="zh-CN" dirty="0">
                <a:solidFill>
                  <a:schemeClr val="tx2"/>
                </a:solidFill>
              </a:rPr>
              <a:t>*</a:t>
            </a:r>
            <a:r>
              <a:rPr lang="zh-CN" altLang="en-US" dirty="0">
                <a:solidFill>
                  <a:schemeClr val="tx2"/>
                </a:solidFill>
              </a:rPr>
              <a:t>基于引文分析及共词矩阵的知识图谱分析</a:t>
            </a:r>
          </a:p>
        </p:txBody>
      </p:sp>
      <p:sp>
        <p:nvSpPr>
          <p:cNvPr id="14" name="文本框 13">
            <a:extLst>
              <a:ext uri="{FF2B5EF4-FFF2-40B4-BE49-F238E27FC236}">
                <a16:creationId xmlns:a16="http://schemas.microsoft.com/office/drawing/2014/main" id="{E9AF98C2-9C45-476A-AA70-DCE8DB1A3D19}"/>
              </a:ext>
            </a:extLst>
          </p:cNvPr>
          <p:cNvSpPr txBox="1"/>
          <p:nvPr/>
        </p:nvSpPr>
        <p:spPr>
          <a:xfrm>
            <a:off x="2024227" y="4682464"/>
            <a:ext cx="8140370" cy="461665"/>
          </a:xfrm>
          <a:prstGeom prst="rect">
            <a:avLst/>
          </a:prstGeom>
          <a:noFill/>
        </p:spPr>
        <p:txBody>
          <a:bodyPr wrap="none" rtlCol="0">
            <a:spAutoFit/>
          </a:bodyPr>
          <a:lstStyle/>
          <a:p>
            <a:r>
              <a:rPr lang="en-US" altLang="zh-CN" b="1" dirty="0"/>
              <a:t>* </a:t>
            </a:r>
            <a:r>
              <a:rPr lang="zh-CN" altLang="en-US" b="1" dirty="0"/>
              <a:t>要关键，要核心，去除意义太过广泛或是无实际意义的词</a:t>
            </a:r>
          </a:p>
        </p:txBody>
      </p:sp>
      <p:sp>
        <p:nvSpPr>
          <p:cNvPr id="15" name="文本框 14">
            <a:extLst>
              <a:ext uri="{FF2B5EF4-FFF2-40B4-BE49-F238E27FC236}">
                <a16:creationId xmlns:a16="http://schemas.microsoft.com/office/drawing/2014/main" id="{25E8A360-B247-4EE4-8C53-5FA84F222E52}"/>
              </a:ext>
            </a:extLst>
          </p:cNvPr>
          <p:cNvSpPr txBox="1"/>
          <p:nvPr/>
        </p:nvSpPr>
        <p:spPr>
          <a:xfrm>
            <a:off x="2024227" y="5271827"/>
            <a:ext cx="7212231" cy="461665"/>
          </a:xfrm>
          <a:prstGeom prst="rect">
            <a:avLst/>
          </a:prstGeom>
          <a:noFill/>
        </p:spPr>
        <p:txBody>
          <a:bodyPr wrap="none" rtlCol="0">
            <a:spAutoFit/>
          </a:bodyPr>
          <a:lstStyle/>
          <a:p>
            <a:r>
              <a:rPr lang="en-US" altLang="zh-CN" b="1" dirty="0"/>
              <a:t>* </a:t>
            </a:r>
            <a:r>
              <a:rPr lang="zh-CN" altLang="en-US" b="1" dirty="0"/>
              <a:t>同义词、近义词、同一词的多种表达方式不可忽略</a:t>
            </a:r>
          </a:p>
        </p:txBody>
      </p:sp>
      <p:sp>
        <p:nvSpPr>
          <p:cNvPr id="16" name="文本框 15">
            <a:extLst>
              <a:ext uri="{FF2B5EF4-FFF2-40B4-BE49-F238E27FC236}">
                <a16:creationId xmlns:a16="http://schemas.microsoft.com/office/drawing/2014/main" id="{724EB3EC-68F7-4577-B6B6-7F7628601420}"/>
              </a:ext>
            </a:extLst>
          </p:cNvPr>
          <p:cNvSpPr txBox="1"/>
          <p:nvPr/>
        </p:nvSpPr>
        <p:spPr>
          <a:xfrm>
            <a:off x="2024227" y="5931546"/>
            <a:ext cx="4427815" cy="461665"/>
          </a:xfrm>
          <a:prstGeom prst="rect">
            <a:avLst/>
          </a:prstGeom>
          <a:noFill/>
        </p:spPr>
        <p:txBody>
          <a:bodyPr wrap="none" rtlCol="0">
            <a:spAutoFit/>
          </a:bodyPr>
          <a:lstStyle/>
          <a:p>
            <a:r>
              <a:rPr lang="en-US" altLang="zh-CN" b="1" dirty="0"/>
              <a:t>* </a:t>
            </a:r>
            <a:r>
              <a:rPr lang="zh-CN" altLang="en-US" b="1" dirty="0"/>
              <a:t>专有名词的固定表达不可改动</a:t>
            </a:r>
          </a:p>
        </p:txBody>
      </p:sp>
    </p:spTree>
    <p:extLst>
      <p:ext uri="{BB962C8B-B14F-4D97-AF65-F5344CB8AC3E}">
        <p14:creationId xmlns:p14="http://schemas.microsoft.com/office/powerpoint/2010/main" val="2163665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3B580A4B-0B2A-443E-945B-14E5588EC5BB}"/>
              </a:ext>
            </a:extLst>
          </p:cNvPr>
          <p:cNvSpPr/>
          <p:nvPr/>
        </p:nvSpPr>
        <p:spPr>
          <a:xfrm>
            <a:off x="837829" y="260648"/>
            <a:ext cx="3384376" cy="1569660"/>
          </a:xfrm>
          <a:prstGeom prst="rect">
            <a:avLst/>
          </a:prstGeom>
        </p:spPr>
        <p:txBody>
          <a:bodyPr wrap="square">
            <a:spAutoFit/>
          </a:bodyPr>
          <a:lstStyle/>
          <a:p>
            <a:pPr algn="just">
              <a:spcAft>
                <a:spcPts val="0"/>
              </a:spcAft>
            </a:pPr>
            <a:r>
              <a:rPr lang="zh-CN" altLang="en-US" b="1" kern="100" dirty="0">
                <a:latin typeface="等线" panose="02010600030101010101" pitchFamily="2" charset="-122"/>
                <a:ea typeface="等线" panose="02010600030101010101" pitchFamily="2" charset="-122"/>
                <a:cs typeface="Arial" panose="020B0604020202020204" pitchFamily="34" charset="0"/>
              </a:rPr>
              <a:t>逻辑表达式：</a:t>
            </a:r>
            <a:endParaRPr lang="en-US" altLang="zh-CN" b="1"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altLang="zh-CN" b="1" kern="100" dirty="0">
                <a:latin typeface="等线" panose="02010600030101010101" pitchFamily="2" charset="-122"/>
                <a:ea typeface="等线" panose="02010600030101010101" pitchFamily="2" charset="-122"/>
                <a:cs typeface="Arial" panose="020B0604020202020204" pitchFamily="34" charset="0"/>
              </a:rPr>
              <a:t>                </a:t>
            </a:r>
            <a:r>
              <a:rPr lang="zh-CN" altLang="zh-CN" b="1" kern="100" dirty="0">
                <a:latin typeface="等线" panose="02010600030101010101" pitchFamily="2" charset="-122"/>
                <a:ea typeface="等线" panose="02010600030101010101" pitchFamily="2" charset="-122"/>
                <a:cs typeface="Arial" panose="020B0604020202020204" pitchFamily="34" charset="0"/>
              </a:rPr>
              <a:t>与</a:t>
            </a:r>
            <a:r>
              <a:rPr lang="en-US" altLang="zh-CN" b="1" kern="100" dirty="0">
                <a:latin typeface="等线" panose="02010600030101010101" pitchFamily="2" charset="-122"/>
                <a:ea typeface="等线" panose="02010600030101010101" pitchFamily="2" charset="-122"/>
                <a:cs typeface="Arial" panose="020B0604020202020204" pitchFamily="34" charset="0"/>
              </a:rPr>
              <a:t>  AND    *</a:t>
            </a:r>
          </a:p>
          <a:p>
            <a:pPr algn="just"/>
            <a:r>
              <a:rPr lang="en-US" altLang="zh-CN" b="1" kern="100" dirty="0">
                <a:latin typeface="等线" panose="02010600030101010101" pitchFamily="2" charset="-122"/>
                <a:ea typeface="等线" panose="02010600030101010101" pitchFamily="2" charset="-122"/>
                <a:cs typeface="Arial" panose="020B0604020202020204" pitchFamily="34" charset="0"/>
              </a:rPr>
              <a:t>                </a:t>
            </a:r>
            <a:r>
              <a:rPr lang="zh-CN" altLang="zh-CN" b="1" kern="100" dirty="0">
                <a:latin typeface="等线" panose="02010600030101010101" pitchFamily="2" charset="-122"/>
                <a:ea typeface="等线" panose="02010600030101010101" pitchFamily="2" charset="-122"/>
                <a:cs typeface="Arial" panose="020B0604020202020204" pitchFamily="34" charset="0"/>
              </a:rPr>
              <a:t>或</a:t>
            </a:r>
            <a:r>
              <a:rPr lang="en-US" altLang="zh-CN" b="1" kern="100" dirty="0">
                <a:latin typeface="等线" panose="02010600030101010101" pitchFamily="2" charset="-122"/>
                <a:ea typeface="等线" panose="02010600030101010101" pitchFamily="2" charset="-122"/>
                <a:cs typeface="Arial" panose="020B0604020202020204" pitchFamily="34" charset="0"/>
              </a:rPr>
              <a:t>  OR      +</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altLang="zh-CN" b="1" kern="100" dirty="0">
                <a:latin typeface="等线" panose="02010600030101010101" pitchFamily="2" charset="-122"/>
                <a:ea typeface="等线" panose="02010600030101010101" pitchFamily="2" charset="-122"/>
                <a:cs typeface="Arial" panose="020B0604020202020204" pitchFamily="34" charset="0"/>
              </a:rPr>
              <a:t>                </a:t>
            </a:r>
            <a:r>
              <a:rPr lang="zh-CN" altLang="zh-CN" b="1" kern="100" dirty="0">
                <a:latin typeface="等线" panose="02010600030101010101" pitchFamily="2" charset="-122"/>
                <a:ea typeface="等线" panose="02010600030101010101" pitchFamily="2" charset="-122"/>
                <a:cs typeface="Arial" panose="020B0604020202020204" pitchFamily="34" charset="0"/>
              </a:rPr>
              <a:t>非</a:t>
            </a:r>
            <a:r>
              <a:rPr lang="en-US" altLang="zh-CN" b="1" kern="100" dirty="0">
                <a:latin typeface="等线" panose="02010600030101010101" pitchFamily="2" charset="-122"/>
                <a:ea typeface="等线" panose="02010600030101010101" pitchFamily="2" charset="-122"/>
                <a:cs typeface="Arial" panose="020B0604020202020204" pitchFamily="34" charset="0"/>
              </a:rPr>
              <a:t>  NOT    -</a:t>
            </a:r>
            <a:endParaRPr lang="zh-CN" altLang="zh-CN" kern="100" dirty="0">
              <a:latin typeface="等线" panose="02010600030101010101" pitchFamily="2" charset="-122"/>
              <a:ea typeface="等线" panose="02010600030101010101" pitchFamily="2" charset="-122"/>
              <a:cs typeface="Arial" panose="020B0604020202020204" pitchFamily="34" charset="0"/>
            </a:endParaRPr>
          </a:p>
        </p:txBody>
      </p:sp>
      <p:sp>
        <p:nvSpPr>
          <p:cNvPr id="10" name="矩形 9">
            <a:extLst>
              <a:ext uri="{FF2B5EF4-FFF2-40B4-BE49-F238E27FC236}">
                <a16:creationId xmlns:a16="http://schemas.microsoft.com/office/drawing/2014/main" id="{102762DF-E2C1-41FC-B980-0CD8DE763DC5}"/>
              </a:ext>
            </a:extLst>
          </p:cNvPr>
          <p:cNvSpPr/>
          <p:nvPr/>
        </p:nvSpPr>
        <p:spPr>
          <a:xfrm>
            <a:off x="1233872" y="2060848"/>
            <a:ext cx="9721080" cy="2677656"/>
          </a:xfrm>
          <a:prstGeom prst="rect">
            <a:avLst/>
          </a:prstGeom>
        </p:spPr>
        <p:txBody>
          <a:bodyPr wrap="square">
            <a:spAutoFit/>
          </a:bodyPr>
          <a:lstStyle/>
          <a:p>
            <a:pPr algn="just">
              <a:spcAft>
                <a:spcPts val="0"/>
              </a:spcAft>
            </a:pP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煤灰利用</a:t>
            </a: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检索式：（煤灰</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粉煤灰</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煤渣）</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（利用</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砖</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水泥</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混凝土</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路基</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查找</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用生物方法防治棉铃虫（排除用赤眼蜂）的文献</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endPar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检索式：（生物</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赤眼蜂）</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棉铃虫</a:t>
            </a:r>
          </a:p>
          <a:p>
            <a:pPr algn="just">
              <a:spcAft>
                <a:spcPts val="0"/>
              </a:spcAft>
            </a:pP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                   </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生物</a:t>
            </a:r>
            <a:r>
              <a:rPr lang="en-US"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a:t>
            </a:r>
            <a:r>
              <a:rPr lang="zh-CN" altLang="zh-CN" kern="100" dirty="0">
                <a:solidFill>
                  <a:schemeClr val="tx1">
                    <a:lumMod val="60000"/>
                    <a:lumOff val="40000"/>
                  </a:schemeClr>
                </a:solidFill>
                <a:latin typeface="等线" panose="02010600030101010101" pitchFamily="2" charset="-122"/>
                <a:ea typeface="等线" panose="02010600030101010101" pitchFamily="2" charset="-122"/>
                <a:cs typeface="Arial" panose="020B0604020202020204" pitchFamily="34" charset="0"/>
              </a:rPr>
              <a:t>棉铃虫－赤眼蜂</a:t>
            </a:r>
          </a:p>
        </p:txBody>
      </p:sp>
      <p:sp>
        <p:nvSpPr>
          <p:cNvPr id="11" name="文本框 10">
            <a:extLst>
              <a:ext uri="{FF2B5EF4-FFF2-40B4-BE49-F238E27FC236}">
                <a16:creationId xmlns:a16="http://schemas.microsoft.com/office/drawing/2014/main" id="{D4471255-C321-48F2-A6D4-D037BBC01C58}"/>
              </a:ext>
            </a:extLst>
          </p:cNvPr>
          <p:cNvSpPr txBox="1"/>
          <p:nvPr/>
        </p:nvSpPr>
        <p:spPr>
          <a:xfrm>
            <a:off x="1246572" y="5301208"/>
            <a:ext cx="2339102" cy="461665"/>
          </a:xfrm>
          <a:prstGeom prst="rect">
            <a:avLst/>
          </a:prstGeom>
          <a:noFill/>
        </p:spPr>
        <p:txBody>
          <a:bodyPr wrap="none" rtlCol="0">
            <a:spAutoFit/>
          </a:bodyPr>
          <a:lstStyle/>
          <a:p>
            <a:r>
              <a:rPr lang="zh-CN" altLang="en-US" dirty="0"/>
              <a:t>注意检索顺序！</a:t>
            </a:r>
          </a:p>
        </p:txBody>
      </p:sp>
    </p:spTree>
    <p:extLst>
      <p:ext uri="{BB962C8B-B14F-4D97-AF65-F5344CB8AC3E}">
        <p14:creationId xmlns:p14="http://schemas.microsoft.com/office/powerpoint/2010/main" val="3311505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7B20F6A-33E0-41E4-BA67-A0A5B970937E}"/>
              </a:ext>
            </a:extLst>
          </p:cNvPr>
          <p:cNvSpPr/>
          <p:nvPr/>
        </p:nvSpPr>
        <p:spPr>
          <a:xfrm>
            <a:off x="621804" y="404664"/>
            <a:ext cx="2339102" cy="523220"/>
          </a:xfrm>
          <a:prstGeom prst="rect">
            <a:avLst/>
          </a:prstGeom>
        </p:spPr>
        <p:txBody>
          <a:bodyPr wrap="none">
            <a:spAutoFit/>
          </a:bodyPr>
          <a:lstStyle/>
          <a:p>
            <a:r>
              <a:rPr lang="zh-CN" altLang="zh-CN" sz="2800" b="1" dirty="0">
                <a:ea typeface="等线" panose="02010600030101010101" pitchFamily="2" charset="-122"/>
                <a:cs typeface="Arial" panose="020B0604020202020204" pitchFamily="34" charset="0"/>
              </a:rPr>
              <a:t>检索主要途径</a:t>
            </a:r>
            <a:endParaRPr lang="zh-CN" altLang="en-US" sz="2800" b="1" dirty="0"/>
          </a:p>
        </p:txBody>
      </p:sp>
      <p:sp>
        <p:nvSpPr>
          <p:cNvPr id="3" name="矩形 2">
            <a:extLst>
              <a:ext uri="{FF2B5EF4-FFF2-40B4-BE49-F238E27FC236}">
                <a16:creationId xmlns:a16="http://schemas.microsoft.com/office/drawing/2014/main" id="{8C312EF6-210D-46A7-83E9-05BCF8BD666A}"/>
              </a:ext>
            </a:extLst>
          </p:cNvPr>
          <p:cNvSpPr/>
          <p:nvPr/>
        </p:nvSpPr>
        <p:spPr>
          <a:xfrm>
            <a:off x="1125860" y="1412776"/>
            <a:ext cx="2339102"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从</a:t>
            </a:r>
            <a:r>
              <a:rPr lang="zh-CN" altLang="zh-CN" b="1" dirty="0">
                <a:solidFill>
                  <a:srgbClr val="FF0000"/>
                </a:solidFill>
                <a:ea typeface="等线" panose="02010600030101010101" pitchFamily="2" charset="-122"/>
                <a:cs typeface="Arial" panose="020B0604020202020204" pitchFamily="34" charset="0"/>
              </a:rPr>
              <a:t>主题</a:t>
            </a:r>
            <a:r>
              <a:rPr lang="zh-CN" altLang="zh-CN" b="1" dirty="0">
                <a:ea typeface="等线" panose="02010600030101010101" pitchFamily="2" charset="-122"/>
                <a:cs typeface="Arial" panose="020B0604020202020204" pitchFamily="34" charset="0"/>
              </a:rPr>
              <a:t>途径查找</a:t>
            </a:r>
            <a:endParaRPr lang="zh-CN" altLang="en-US" dirty="0"/>
          </a:p>
        </p:txBody>
      </p:sp>
      <p:sp>
        <p:nvSpPr>
          <p:cNvPr id="4" name="矩形 3">
            <a:extLst>
              <a:ext uri="{FF2B5EF4-FFF2-40B4-BE49-F238E27FC236}">
                <a16:creationId xmlns:a16="http://schemas.microsoft.com/office/drawing/2014/main" id="{B88810AF-2B33-41FC-A1AA-E6842C741273}"/>
              </a:ext>
            </a:extLst>
          </p:cNvPr>
          <p:cNvSpPr/>
          <p:nvPr/>
        </p:nvSpPr>
        <p:spPr>
          <a:xfrm>
            <a:off x="1125860" y="2636464"/>
            <a:ext cx="2339102"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从</a:t>
            </a:r>
            <a:r>
              <a:rPr lang="zh-CN" altLang="zh-CN" b="1" dirty="0">
                <a:solidFill>
                  <a:srgbClr val="FF0000"/>
                </a:solidFill>
                <a:ea typeface="等线" panose="02010600030101010101" pitchFamily="2" charset="-122"/>
                <a:cs typeface="Arial" panose="020B0604020202020204" pitchFamily="34" charset="0"/>
              </a:rPr>
              <a:t>分类</a:t>
            </a:r>
            <a:r>
              <a:rPr lang="zh-CN" altLang="zh-CN" b="1" dirty="0">
                <a:ea typeface="等线" panose="02010600030101010101" pitchFamily="2" charset="-122"/>
                <a:cs typeface="Arial" panose="020B0604020202020204" pitchFamily="34" charset="0"/>
              </a:rPr>
              <a:t>途径查找</a:t>
            </a:r>
            <a:endParaRPr lang="zh-CN" altLang="en-US" dirty="0"/>
          </a:p>
        </p:txBody>
      </p:sp>
      <p:sp>
        <p:nvSpPr>
          <p:cNvPr id="5" name="矩形 4">
            <a:extLst>
              <a:ext uri="{FF2B5EF4-FFF2-40B4-BE49-F238E27FC236}">
                <a16:creationId xmlns:a16="http://schemas.microsoft.com/office/drawing/2014/main" id="{DC44DA87-74E2-4AB8-853A-799B42AB3F56}"/>
              </a:ext>
            </a:extLst>
          </p:cNvPr>
          <p:cNvSpPr/>
          <p:nvPr/>
        </p:nvSpPr>
        <p:spPr>
          <a:xfrm>
            <a:off x="1122571" y="4018754"/>
            <a:ext cx="2339102"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从</a:t>
            </a:r>
            <a:r>
              <a:rPr lang="zh-CN" altLang="zh-CN" b="1" dirty="0">
                <a:solidFill>
                  <a:srgbClr val="FF0000"/>
                </a:solidFill>
                <a:ea typeface="等线" panose="02010600030101010101" pitchFamily="2" charset="-122"/>
                <a:cs typeface="Arial" panose="020B0604020202020204" pitchFamily="34" charset="0"/>
              </a:rPr>
              <a:t>著者</a:t>
            </a:r>
            <a:r>
              <a:rPr lang="zh-CN" altLang="zh-CN" b="1" dirty="0">
                <a:ea typeface="等线" panose="02010600030101010101" pitchFamily="2" charset="-122"/>
                <a:cs typeface="Arial" panose="020B0604020202020204" pitchFamily="34" charset="0"/>
              </a:rPr>
              <a:t>途径查找</a:t>
            </a:r>
            <a:endParaRPr lang="zh-CN" altLang="en-US" dirty="0"/>
          </a:p>
        </p:txBody>
      </p:sp>
      <p:sp>
        <p:nvSpPr>
          <p:cNvPr id="6" name="矩形 5">
            <a:extLst>
              <a:ext uri="{FF2B5EF4-FFF2-40B4-BE49-F238E27FC236}">
                <a16:creationId xmlns:a16="http://schemas.microsoft.com/office/drawing/2014/main" id="{24A616F5-FC92-44C1-8724-B6967F2A187B}"/>
              </a:ext>
            </a:extLst>
          </p:cNvPr>
          <p:cNvSpPr/>
          <p:nvPr/>
        </p:nvSpPr>
        <p:spPr>
          <a:xfrm>
            <a:off x="1122571" y="5326652"/>
            <a:ext cx="2954655" cy="461665"/>
          </a:xfrm>
          <a:prstGeom prst="rect">
            <a:avLst/>
          </a:prstGeom>
        </p:spPr>
        <p:txBody>
          <a:bodyPr wrap="none">
            <a:spAutoFit/>
          </a:bodyPr>
          <a:lstStyle/>
          <a:p>
            <a:r>
              <a:rPr lang="zh-CN" altLang="zh-CN" b="1" dirty="0">
                <a:ea typeface="等线" panose="02010600030101010101" pitchFamily="2" charset="-122"/>
                <a:cs typeface="Arial" panose="020B0604020202020204" pitchFamily="34" charset="0"/>
              </a:rPr>
              <a:t>从</a:t>
            </a:r>
            <a:r>
              <a:rPr lang="zh-CN" altLang="zh-CN" b="1" dirty="0">
                <a:solidFill>
                  <a:srgbClr val="FF0000"/>
                </a:solidFill>
                <a:ea typeface="等线" panose="02010600030101010101" pitchFamily="2" charset="-122"/>
                <a:cs typeface="Arial" panose="020B0604020202020204" pitchFamily="34" charset="0"/>
              </a:rPr>
              <a:t>文献代号</a:t>
            </a:r>
            <a:r>
              <a:rPr lang="zh-CN" altLang="zh-CN" b="1" dirty="0">
                <a:ea typeface="等线" panose="02010600030101010101" pitchFamily="2" charset="-122"/>
                <a:cs typeface="Arial" panose="020B0604020202020204" pitchFamily="34" charset="0"/>
              </a:rPr>
              <a:t>途径查找</a:t>
            </a:r>
            <a:endParaRPr lang="zh-CN" altLang="en-US" dirty="0"/>
          </a:p>
        </p:txBody>
      </p:sp>
      <p:sp>
        <p:nvSpPr>
          <p:cNvPr id="7" name="矩形 6">
            <a:extLst>
              <a:ext uri="{FF2B5EF4-FFF2-40B4-BE49-F238E27FC236}">
                <a16:creationId xmlns:a16="http://schemas.microsoft.com/office/drawing/2014/main" id="{760B1C18-0052-4175-8885-845F36839B38}"/>
              </a:ext>
            </a:extLst>
          </p:cNvPr>
          <p:cNvSpPr/>
          <p:nvPr/>
        </p:nvSpPr>
        <p:spPr>
          <a:xfrm>
            <a:off x="2838528" y="1959223"/>
            <a:ext cx="3262432" cy="461665"/>
          </a:xfrm>
          <a:prstGeom prst="rect">
            <a:avLst/>
          </a:prstGeom>
        </p:spPr>
        <p:txBody>
          <a:bodyPr wrap="none">
            <a:spAutoFit/>
          </a:bodyPr>
          <a:lstStyle/>
          <a:p>
            <a:r>
              <a:rPr lang="zh-CN" altLang="zh-CN" dirty="0">
                <a:solidFill>
                  <a:schemeClr val="tx2"/>
                </a:solidFill>
                <a:ea typeface="等线" panose="02010600030101010101" pitchFamily="2" charset="-122"/>
                <a:cs typeface="Arial" panose="020B0604020202020204" pitchFamily="34" charset="0"/>
              </a:rPr>
              <a:t>主题、关键词、主题词</a:t>
            </a:r>
            <a:endParaRPr lang="zh-CN" altLang="en-US" dirty="0">
              <a:solidFill>
                <a:schemeClr val="tx2"/>
              </a:solidFill>
            </a:endParaRPr>
          </a:p>
        </p:txBody>
      </p:sp>
      <p:sp>
        <p:nvSpPr>
          <p:cNvPr id="8" name="矩形 7">
            <a:extLst>
              <a:ext uri="{FF2B5EF4-FFF2-40B4-BE49-F238E27FC236}">
                <a16:creationId xmlns:a16="http://schemas.microsoft.com/office/drawing/2014/main" id="{6E6377A2-1932-4752-BE2A-D3CBF72800E7}"/>
              </a:ext>
            </a:extLst>
          </p:cNvPr>
          <p:cNvSpPr/>
          <p:nvPr/>
        </p:nvSpPr>
        <p:spPr>
          <a:xfrm>
            <a:off x="2890096" y="3327609"/>
            <a:ext cx="8155405" cy="461665"/>
          </a:xfrm>
          <a:prstGeom prst="rect">
            <a:avLst/>
          </a:prstGeom>
        </p:spPr>
        <p:txBody>
          <a:bodyPr wrap="square">
            <a:spAutoFit/>
          </a:bodyPr>
          <a:lstStyle/>
          <a:p>
            <a:r>
              <a:rPr lang="zh-CN" altLang="zh-CN" dirty="0">
                <a:solidFill>
                  <a:schemeClr val="tx2"/>
                </a:solidFill>
                <a:ea typeface="等线" panose="02010600030101010101" pitchFamily="2" charset="-122"/>
                <a:cs typeface="Arial" panose="020B0604020202020204" pitchFamily="34" charset="0"/>
              </a:rPr>
              <a:t>用分类表按学科进行</a:t>
            </a:r>
            <a:r>
              <a:rPr lang="zh-CN" altLang="en-US" dirty="0">
                <a:solidFill>
                  <a:schemeClr val="tx2"/>
                </a:solidFill>
                <a:ea typeface="等线" panose="02010600030101010101" pitchFamily="2" charset="-122"/>
                <a:cs typeface="Arial" panose="020B0604020202020204" pitchFamily="34" charset="0"/>
              </a:rPr>
              <a:t>检索，可避免因检索词考虑不周而疏漏</a:t>
            </a:r>
          </a:p>
        </p:txBody>
      </p:sp>
      <p:sp>
        <p:nvSpPr>
          <p:cNvPr id="12" name="矩形 11">
            <a:extLst>
              <a:ext uri="{FF2B5EF4-FFF2-40B4-BE49-F238E27FC236}">
                <a16:creationId xmlns:a16="http://schemas.microsoft.com/office/drawing/2014/main" id="{A6107471-27CC-44C1-86D2-675F53B7FEC9}"/>
              </a:ext>
            </a:extLst>
          </p:cNvPr>
          <p:cNvSpPr/>
          <p:nvPr/>
        </p:nvSpPr>
        <p:spPr>
          <a:xfrm>
            <a:off x="2890096" y="4695995"/>
            <a:ext cx="3570208" cy="461665"/>
          </a:xfrm>
          <a:prstGeom prst="rect">
            <a:avLst/>
          </a:prstGeom>
        </p:spPr>
        <p:txBody>
          <a:bodyPr wrap="none">
            <a:spAutoFit/>
          </a:bodyPr>
          <a:lstStyle/>
          <a:p>
            <a:r>
              <a:rPr lang="zh-CN" altLang="zh-CN" dirty="0">
                <a:solidFill>
                  <a:schemeClr val="tx2"/>
                </a:solidFill>
                <a:ea typeface="等线" panose="02010600030101010101" pitchFamily="2" charset="-122"/>
                <a:cs typeface="Arial" panose="020B0604020202020204" pitchFamily="34" charset="0"/>
              </a:rPr>
              <a:t>文献的编者、作者、译者</a:t>
            </a:r>
            <a:endParaRPr lang="zh-CN" altLang="en-US" dirty="0">
              <a:solidFill>
                <a:schemeClr val="tx2"/>
              </a:solidFill>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4011107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书籍 16x9">
  <a:themeElements>
    <a:clrScheme name="Books_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extLst>
    <a:ext uri="{05A4C25C-085E-4340-85A3-A5531E510DB2}">
      <thm15:themeFamily xmlns:thm15="http://schemas.microsoft.com/office/thememl/2012/main" name="Office_9411990_TF02787940_TF02787940" id="{4CFF2609-4873-4366-AB7B-BD98A1F8069A}" vid="{9D33A994-F295-4A50-AD5F-B7EC95DFDF78}"/>
    </a:ext>
  </a:extLst>
</a:theme>
</file>

<file path=ppt/theme/theme2.xml><?xml version="1.0" encoding="utf-8"?>
<a:theme xmlns:a="http://schemas.openxmlformats.org/drawingml/2006/main" name="Office 主题">
  <a:themeElements>
    <a:clrScheme name="Books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theme>
</file>

<file path=ppt/theme/theme3.xml><?xml version="1.0" encoding="utf-8"?>
<a:theme xmlns:a="http://schemas.openxmlformats.org/drawingml/2006/main" name="Office 主题">
  <a:themeElements>
    <a:clrScheme name="Books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1345039</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The bookstacks present on most slides  make this a good choice for students, teachers, reading enthusiasts, and others in education. This presentation template contains multiple slide layouts in widescreen format (16x9) and includes a sample table and chart that you can easily  modify.</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2011-11-26T00:00:00+00:00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AssetExpire xmlns="4873beb7-5857-4685-be1f-d57550cc96cc">2029-05-12T07:00:00+00:00</AssetExpire>
    <DSATActionTaken xmlns="4873beb7-5857-4685-be1f-d57550cc96cc" xsi:nil="true"/>
    <CSXSubmissionMarket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TP102787939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694216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LocMarketGroupTiers2 xmlns="4873beb7-5857-4685-be1f-d57550cc96cc" xsi:nil="true"/>
  </documentManagement>
</p:properties>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BBB5C329-08A6-4E5E-AEF1-A97828C874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301D382-32B0-43EE-932C-28906AF37617}">
  <ds:schemaRefs>
    <ds:schemaRef ds:uri="http://schemas.microsoft.com/office/2006/metadata/properties"/>
    <ds:schemaRef ds:uri="http://schemas.microsoft.com/office/infopath/2007/PartnerControls"/>
    <ds:schemaRef ds:uri="4873beb7-5857-4685-be1f-d57550cc96cc"/>
  </ds:schemaRefs>
</ds:datastoreItem>
</file>

<file path=customXml/itemProps3.xml><?xml version="1.0" encoding="utf-8"?>
<ds:datastoreItem xmlns:ds="http://schemas.openxmlformats.org/officeDocument/2006/customXml" ds:itemID="{E1B558C7-619B-49BE-9097-7FCBDADD4EC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蓝色书架演示文稿（宽屏）</Template>
  <TotalTime>0</TotalTime>
  <Words>2632</Words>
  <Application>Microsoft Office PowerPoint</Application>
  <PresentationFormat>自定义</PresentationFormat>
  <Paragraphs>200</Paragraphs>
  <Slides>33</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33</vt:i4>
      </vt:variant>
    </vt:vector>
  </HeadingPairs>
  <TitlesOfParts>
    <vt:vector size="40" baseType="lpstr">
      <vt:lpstr>等线</vt:lpstr>
      <vt:lpstr>宋体</vt:lpstr>
      <vt:lpstr>微软雅黑</vt:lpstr>
      <vt:lpstr>幼圆</vt:lpstr>
      <vt:lpstr>Arial</vt:lpstr>
      <vt:lpstr>Century Gothic</vt:lpstr>
      <vt:lpstr>书籍 16x9</vt:lpstr>
      <vt:lpstr>      信息检索</vt:lpstr>
      <vt:lpstr>PowerPoint 演示文稿</vt:lpstr>
      <vt:lpstr>通过信息检索、查阅文献，你将获得或提高：</vt:lpstr>
      <vt:lpstr>文献类型：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数据库</vt:lpstr>
      <vt:lpstr>PowerPoint 演示文稿</vt:lpstr>
      <vt:lpstr>PowerPoint 演示文稿</vt:lpstr>
      <vt:lpstr>从数据形式来划分：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2018-09-20T11:30:39Z</dcterms:created>
  <dcterms:modified xsi:type="dcterms:W3CDTF">2018-09-21T11:45:42Z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